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1"/>
  </p:notesMasterIdLst>
  <p:sldIdLst>
    <p:sldId id="265" r:id="rId2"/>
    <p:sldId id="268" r:id="rId3"/>
    <p:sldId id="267" r:id="rId4"/>
    <p:sldId id="266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85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94" r:id="rId21"/>
    <p:sldId id="295" r:id="rId22"/>
    <p:sldId id="296" r:id="rId23"/>
    <p:sldId id="287" r:id="rId24"/>
    <p:sldId id="289" r:id="rId25"/>
    <p:sldId id="290" r:id="rId26"/>
    <p:sldId id="291" r:id="rId27"/>
    <p:sldId id="292" r:id="rId28"/>
    <p:sldId id="293" r:id="rId29"/>
    <p:sldId id="284" r:id="rId30"/>
  </p:sldIdLst>
  <p:sldSz cx="12192000" cy="6858000"/>
  <p:notesSz cx="6799263" cy="99298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19" userDrawn="1">
          <p15:clr>
            <a:srgbClr val="A4A3A4"/>
          </p15:clr>
        </p15:guide>
        <p15:guide id="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F7FB"/>
    <a:srgbClr val="D1DAEF"/>
    <a:srgbClr val="0063A0"/>
    <a:srgbClr val="0000CC"/>
    <a:srgbClr val="DCE6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590" autoAdjust="0"/>
  </p:normalViewPr>
  <p:slideViewPr>
    <p:cSldViewPr>
      <p:cViewPr varScale="1">
        <p:scale>
          <a:sx n="63" d="100"/>
          <a:sy n="63" d="100"/>
        </p:scale>
        <p:origin x="228" y="78"/>
      </p:cViewPr>
      <p:guideLst>
        <p:guide orient="horz" pos="4319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48" d="100"/>
          <a:sy n="48" d="100"/>
        </p:scale>
        <p:origin x="-2934" y="-108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image" Target="../media/image8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image" Target="../media/image15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image" Target="../media/image2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image" Target="../media/image30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image" Target="../media/image32.emf"/><Relationship Id="rId5" Type="http://schemas.openxmlformats.org/officeDocument/2006/relationships/image" Target="../media/image36.wmf"/><Relationship Id="rId4" Type="http://schemas.openxmlformats.org/officeDocument/2006/relationships/image" Target="../media/image35.e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image" Target="../media/image3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550" cy="495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8249" tIns="44124" rIns="88249" bIns="44124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Calibri" pitchFamily="34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194" y="0"/>
            <a:ext cx="2946550" cy="495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8249" tIns="44124" rIns="88249" bIns="44124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/>
            </a:lvl1pPr>
          </a:lstStyle>
          <a:p>
            <a:pPr>
              <a:defRPr/>
            </a:pPr>
            <a:fld id="{9185C819-066F-4386-9BD2-6AB24D0213A8}" type="datetimeFigureOut">
              <a:rPr lang="fr-FR"/>
              <a:pPr>
                <a:defRPr/>
              </a:pPr>
              <a:t>03/12/2018</a:t>
            </a:fld>
            <a:endParaRPr lang="fr-FR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" y="746125"/>
            <a:ext cx="6615113" cy="37226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409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623" y="4716160"/>
            <a:ext cx="5440019" cy="4468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8249" tIns="44124" rIns="88249" bIns="441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409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2321"/>
            <a:ext cx="2946550" cy="495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8249" tIns="44124" rIns="88249" bIns="44124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Calibri" pitchFamily="34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09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194" y="9432321"/>
            <a:ext cx="2946550" cy="495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8249" tIns="44124" rIns="88249" bIns="44124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/>
            </a:lvl1pPr>
          </a:lstStyle>
          <a:p>
            <a:pPr>
              <a:defRPr/>
            </a:pPr>
            <a:fld id="{0E5B5D61-92C4-4E3B-9C38-0CA10BDC1C7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69302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9582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11755287" y="6597761"/>
            <a:ext cx="431371" cy="25865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bg1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pPr>
              <a:defRPr/>
            </a:pPr>
            <a:fld id="{BCEBAAA2-0DBE-4C59-8972-491490D3A823}" type="slidenum">
              <a:rPr lang="en-US" sz="800" smtClean="0"/>
              <a:pPr>
                <a:defRPr/>
              </a:pPr>
              <a:t>‹N°›</a:t>
            </a:fld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718500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11755287" y="6597761"/>
            <a:ext cx="431371" cy="25865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bg1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pPr>
              <a:defRPr/>
            </a:pPr>
            <a:fld id="{BCEBAAA2-0DBE-4C59-8972-491490D3A823}" type="slidenum">
              <a:rPr lang="en-US" sz="800" smtClean="0"/>
              <a:pPr>
                <a:defRPr/>
              </a:pPr>
              <a:t>‹N°›</a:t>
            </a:fld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6318629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Plus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143001"/>
            <a:ext cx="10972800" cy="4983163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75347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D2C72-B604-4C42-BC80-32319EE8CC06}" type="datetimeFigureOut">
              <a:rPr lang="en-US" smtClean="0"/>
              <a:t>12/3/2018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CD37C-F485-4A00-845E-3954F9BE3720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720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871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371" y="1196752"/>
            <a:ext cx="11151029" cy="4824536"/>
          </a:xfrm>
        </p:spPr>
        <p:txBody>
          <a:bodyPr>
            <a:normAutofit/>
          </a:bodyPr>
          <a:lstStyle>
            <a:lvl1pPr>
              <a:defRPr lang="en-US" sz="2800" b="1" kern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lang="en-US" sz="2400" kern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400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 sz="24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 sz="24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itre 9"/>
          <p:cNvSpPr>
            <a:spLocks noGrp="1"/>
          </p:cNvSpPr>
          <p:nvPr>
            <p:ph type="title"/>
          </p:nvPr>
        </p:nvSpPr>
        <p:spPr>
          <a:xfrm>
            <a:off x="431371" y="116632"/>
            <a:ext cx="11151029" cy="1008112"/>
          </a:xfrm>
        </p:spPr>
        <p:txBody>
          <a:bodyPr/>
          <a:lstStyle>
            <a:lvl1pPr algn="r">
              <a:defRPr/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11755287" y="6597761"/>
            <a:ext cx="431371" cy="25865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bg1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pPr>
              <a:defRPr/>
            </a:pPr>
            <a:fld id="{BCEBAAA2-0DBE-4C59-8972-491490D3A823}" type="slidenum">
              <a:rPr lang="en-US" sz="800" smtClean="0"/>
              <a:pPr>
                <a:defRPr/>
              </a:pPr>
              <a:t>‹N°›</a:t>
            </a:fld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628502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11755287" y="6597761"/>
            <a:ext cx="431371" cy="25865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bg1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pPr>
              <a:defRPr/>
            </a:pPr>
            <a:fld id="{BCEBAAA2-0DBE-4C59-8972-491490D3A823}" type="slidenum">
              <a:rPr lang="en-US" sz="800" smtClean="0"/>
              <a:pPr>
                <a:defRPr/>
              </a:pPr>
              <a:t>‹N°›</a:t>
            </a:fld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653760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11755287" y="6597761"/>
            <a:ext cx="431371" cy="25865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bg1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pPr>
              <a:defRPr/>
            </a:pPr>
            <a:fld id="{BCEBAAA2-0DBE-4C59-8972-491490D3A823}" type="slidenum">
              <a:rPr lang="en-US" sz="800" smtClean="0"/>
              <a:pPr>
                <a:defRPr/>
              </a:pPr>
              <a:t>‹N°›</a:t>
            </a:fld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734220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11755287" y="6597761"/>
            <a:ext cx="431371" cy="25865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bg1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pPr>
              <a:defRPr/>
            </a:pPr>
            <a:fld id="{BCEBAAA2-0DBE-4C59-8972-491490D3A823}" type="slidenum">
              <a:rPr lang="en-US" sz="800" smtClean="0"/>
              <a:pPr>
                <a:defRPr/>
              </a:pPr>
              <a:t>‹N°›</a:t>
            </a:fld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04061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11755287" y="6597761"/>
            <a:ext cx="431371" cy="25865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bg1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pPr>
              <a:defRPr/>
            </a:pPr>
            <a:fld id="{BCEBAAA2-0DBE-4C59-8972-491490D3A823}" type="slidenum">
              <a:rPr lang="en-US" sz="800" smtClean="0"/>
              <a:pPr>
                <a:defRPr/>
              </a:pPr>
              <a:t>‹N°›</a:t>
            </a:fld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592860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11755287" y="6597761"/>
            <a:ext cx="431371" cy="25865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bg1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pPr>
              <a:defRPr/>
            </a:pPr>
            <a:fld id="{BCEBAAA2-0DBE-4C59-8972-491490D3A823}" type="slidenum">
              <a:rPr lang="en-US" sz="800" smtClean="0"/>
              <a:pPr>
                <a:defRPr/>
              </a:pPr>
              <a:t>‹N°›</a:t>
            </a:fld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633486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11755287" y="6597761"/>
            <a:ext cx="431371" cy="25865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bg1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pPr>
              <a:defRPr/>
            </a:pPr>
            <a:fld id="{BCEBAAA2-0DBE-4C59-8972-491490D3A823}" type="slidenum">
              <a:rPr lang="en-US" sz="800" smtClean="0"/>
              <a:pPr>
                <a:defRPr/>
              </a:pPr>
              <a:t>‹N°›</a:t>
            </a:fld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92511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116632"/>
            <a:ext cx="10972800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268760"/>
            <a:ext cx="10972800" cy="4857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8" r:id="rId1"/>
    <p:sldLayoutId id="2147483899" r:id="rId2"/>
    <p:sldLayoutId id="2147483900" r:id="rId3"/>
    <p:sldLayoutId id="2147483889" r:id="rId4"/>
    <p:sldLayoutId id="2147483890" r:id="rId5"/>
    <p:sldLayoutId id="2147483891" r:id="rId6"/>
    <p:sldLayoutId id="2147483892" r:id="rId7"/>
    <p:sldLayoutId id="2147483893" r:id="rId8"/>
    <p:sldLayoutId id="2147483894" r:id="rId9"/>
    <p:sldLayoutId id="2147483895" r:id="rId10"/>
    <p:sldLayoutId id="2147483896" r:id="rId11"/>
    <p:sldLayoutId id="2147483901" r:id="rId12"/>
    <p:sldLayoutId id="2147483902" r:id="rId13"/>
  </p:sldLayoutIdLst>
  <p:timing>
    <p:tnLst>
      <p:par>
        <p:cTn id="1" dur="indefinite" restart="never" nodeType="tmRoot"/>
      </p:par>
    </p:tnLst>
  </p:timing>
  <p:hf hd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lang="en-US" sz="3200" b="1" kern="1200" dirty="0" smtClean="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800" b="1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7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8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1.e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30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emf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5.bin"/><Relationship Id="rId12" Type="http://schemas.openxmlformats.org/officeDocument/2006/relationships/image" Target="../media/image36.w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3.emf"/><Relationship Id="rId11" Type="http://schemas.openxmlformats.org/officeDocument/2006/relationships/oleObject" Target="../embeddings/oleObject17.bin"/><Relationship Id="rId5" Type="http://schemas.openxmlformats.org/officeDocument/2006/relationships/oleObject" Target="../embeddings/oleObject14.bin"/><Relationship Id="rId10" Type="http://schemas.openxmlformats.org/officeDocument/2006/relationships/image" Target="../media/image35.emf"/><Relationship Id="rId4" Type="http://schemas.openxmlformats.org/officeDocument/2006/relationships/image" Target="../media/image32.emf"/><Relationship Id="rId9" Type="http://schemas.openxmlformats.org/officeDocument/2006/relationships/oleObject" Target="../embeddings/oleObject16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2.e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37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38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4.wmf"/><Relationship Id="rId4" Type="http://schemas.openxmlformats.org/officeDocument/2006/relationships/image" Target="../media/image4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cid:CFFE8EAA-EC4B-4AF0-B193-7BBBB6DF3566" TargetMode="External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6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5.e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24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SHELL FORM TRANSFORMERS</a:t>
            </a:r>
            <a:br>
              <a:rPr lang="fr-FR" dirty="0" smtClean="0"/>
            </a:br>
            <a:r>
              <a:rPr lang="fr-FR" dirty="0" smtClean="0"/>
              <a:t>Moscow - </a:t>
            </a:r>
            <a:r>
              <a:rPr lang="fr-FR" sz="2400" dirty="0" err="1" smtClean="0"/>
              <a:t>November</a:t>
            </a:r>
            <a:r>
              <a:rPr lang="fr-FR" sz="2400" dirty="0" smtClean="0"/>
              <a:t>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361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dirty="0">
                <a:solidFill>
                  <a:srgbClr val="C00000"/>
                </a:solidFill>
              </a:rPr>
              <a:t>Shell </a:t>
            </a:r>
            <a:r>
              <a:rPr lang="en-US" dirty="0" smtClean="0">
                <a:solidFill>
                  <a:srgbClr val="C00000"/>
                </a:solidFill>
              </a:rPr>
              <a:t>Form: Assembly (1)</a:t>
            </a:r>
            <a:endParaRPr lang="en-US" dirty="0">
              <a:solidFill>
                <a:srgbClr val="C00000"/>
              </a:solidFill>
            </a:endParaRPr>
          </a:p>
        </p:txBody>
      </p:sp>
      <p:grpSp>
        <p:nvGrpSpPr>
          <p:cNvPr id="17" name="Groupe 16"/>
          <p:cNvGrpSpPr/>
          <p:nvPr/>
        </p:nvGrpSpPr>
        <p:grpSpPr>
          <a:xfrm>
            <a:off x="466845" y="980728"/>
            <a:ext cx="10873087" cy="4680520"/>
            <a:chOff x="2176395" y="1340768"/>
            <a:chExt cx="7304329" cy="3081337"/>
          </a:xfrm>
        </p:grpSpPr>
        <p:graphicFrame>
          <p:nvGraphicFramePr>
            <p:cNvPr id="5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78421509"/>
                </p:ext>
              </p:extLst>
            </p:nvPr>
          </p:nvGraphicFramePr>
          <p:xfrm>
            <a:off x="2711624" y="1340768"/>
            <a:ext cx="6769100" cy="30813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71" name="Visio" r:id="rId3" imgW="6763908" imgH="3079402" progId="Visio.Drawing.11">
                    <p:embed/>
                  </p:oleObj>
                </mc:Choice>
                <mc:Fallback>
                  <p:oleObj name="Visio" r:id="rId3" imgW="6763908" imgH="3079402" progId="Visio.Drawing.11">
                    <p:embed/>
                    <p:pic>
                      <p:nvPicPr>
                        <p:cNvPr id="12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11624" y="1340768"/>
                          <a:ext cx="6769100" cy="30813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2176395" y="2978324"/>
              <a:ext cx="895350" cy="2228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600" b="1" dirty="0" smtClean="0"/>
                <a:t>LV groups</a:t>
              </a:r>
              <a:endParaRPr lang="en-US" sz="1600" b="1" dirty="0"/>
            </a:p>
          </p:txBody>
        </p:sp>
        <p:sp>
          <p:nvSpPr>
            <p:cNvPr id="7" name="Text Box 7"/>
            <p:cNvSpPr txBox="1">
              <a:spLocks noChangeArrowheads="1"/>
            </p:cNvSpPr>
            <p:nvPr/>
          </p:nvSpPr>
          <p:spPr bwMode="auto">
            <a:xfrm>
              <a:off x="4330874" y="1396330"/>
              <a:ext cx="2016125" cy="2228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600" b="1" dirty="0" smtClean="0"/>
                <a:t>HV group</a:t>
              </a:r>
              <a:endParaRPr lang="en-US" sz="1600" b="1" dirty="0"/>
            </a:p>
          </p:txBody>
        </p:sp>
        <p:sp>
          <p:nvSpPr>
            <p:cNvPr id="10" name="Line 10"/>
            <p:cNvSpPr>
              <a:spLocks noChangeShapeType="1"/>
            </p:cNvSpPr>
            <p:nvPr/>
          </p:nvSpPr>
          <p:spPr bwMode="auto">
            <a:xfrm flipH="1">
              <a:off x="4078461" y="1619212"/>
              <a:ext cx="476657" cy="842415"/>
            </a:xfrm>
            <a:prstGeom prst="line">
              <a:avLst/>
            </a:prstGeom>
            <a:noFill/>
            <a:ln w="12700">
              <a:solidFill>
                <a:srgbClr val="FF99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" name="Line 11"/>
            <p:cNvSpPr>
              <a:spLocks noChangeShapeType="1"/>
            </p:cNvSpPr>
            <p:nvPr/>
          </p:nvSpPr>
          <p:spPr bwMode="auto">
            <a:xfrm>
              <a:off x="2639616" y="3201205"/>
              <a:ext cx="2015108" cy="989211"/>
            </a:xfrm>
            <a:prstGeom prst="line">
              <a:avLst/>
            </a:prstGeom>
            <a:noFill/>
            <a:ln w="12700">
              <a:solidFill>
                <a:srgbClr val="FF99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" name="Line 12"/>
            <p:cNvSpPr>
              <a:spLocks noChangeShapeType="1"/>
            </p:cNvSpPr>
            <p:nvPr/>
          </p:nvSpPr>
          <p:spPr bwMode="auto">
            <a:xfrm>
              <a:off x="2639616" y="3201205"/>
              <a:ext cx="791146" cy="917773"/>
            </a:xfrm>
            <a:prstGeom prst="line">
              <a:avLst/>
            </a:prstGeom>
            <a:noFill/>
            <a:ln w="12700">
              <a:solidFill>
                <a:srgbClr val="FF99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" name="Text Box 6"/>
            <p:cNvSpPr txBox="1">
              <a:spLocks noChangeArrowheads="1"/>
            </p:cNvSpPr>
            <p:nvPr/>
          </p:nvSpPr>
          <p:spPr bwMode="auto">
            <a:xfrm>
              <a:off x="5208451" y="2548700"/>
              <a:ext cx="2016125" cy="6281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600" b="1" dirty="0" smtClean="0"/>
                <a:t>Wood </a:t>
              </a:r>
              <a:r>
                <a:rPr lang="en-US" sz="1600" b="1" dirty="0" err="1" smtClean="0"/>
                <a:t>wedgings</a:t>
              </a:r>
              <a:r>
                <a:rPr lang="en-US" sz="1600" b="1" dirty="0" smtClean="0"/>
                <a:t>: </a:t>
              </a:r>
            </a:p>
            <a:p>
              <a:pPr eaLnBrk="0" hangingPunct="0">
                <a:spcBef>
                  <a:spcPct val="50000"/>
                </a:spcBef>
              </a:pPr>
              <a:r>
                <a:rPr lang="en-US" sz="1600" b="1" dirty="0" smtClean="0"/>
                <a:t>- inserted between phase and base walls</a:t>
              </a:r>
              <a:endParaRPr lang="en-US" sz="1600" b="1" dirty="0"/>
            </a:p>
          </p:txBody>
        </p:sp>
        <p:sp>
          <p:nvSpPr>
            <p:cNvPr id="14" name="Line 11"/>
            <p:cNvSpPr>
              <a:spLocks noChangeShapeType="1"/>
            </p:cNvSpPr>
            <p:nvPr/>
          </p:nvSpPr>
          <p:spPr bwMode="auto">
            <a:xfrm flipH="1">
              <a:off x="4864274" y="2897992"/>
              <a:ext cx="441325" cy="989210"/>
            </a:xfrm>
            <a:prstGeom prst="line">
              <a:avLst/>
            </a:prstGeom>
            <a:noFill/>
            <a:ln w="12700">
              <a:solidFill>
                <a:srgbClr val="FF99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" name="Text Box 6"/>
            <p:cNvSpPr txBox="1">
              <a:spLocks noChangeArrowheads="1"/>
            </p:cNvSpPr>
            <p:nvPr/>
          </p:nvSpPr>
          <p:spPr bwMode="auto">
            <a:xfrm>
              <a:off x="5338937" y="3935358"/>
              <a:ext cx="2016125" cy="2228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600" b="1" dirty="0" smtClean="0"/>
                <a:t>Tank base reinforcements</a:t>
              </a:r>
              <a:endParaRPr lang="en-US" sz="1600" b="1" dirty="0"/>
            </a:p>
          </p:txBody>
        </p:sp>
        <p:sp>
          <p:nvSpPr>
            <p:cNvPr id="16" name="Line 11"/>
            <p:cNvSpPr>
              <a:spLocks noChangeShapeType="1"/>
            </p:cNvSpPr>
            <p:nvPr/>
          </p:nvSpPr>
          <p:spPr bwMode="auto">
            <a:xfrm flipH="1">
              <a:off x="5015880" y="4164201"/>
              <a:ext cx="457994" cy="51699"/>
            </a:xfrm>
            <a:prstGeom prst="line">
              <a:avLst/>
            </a:prstGeom>
            <a:noFill/>
            <a:ln w="12700">
              <a:solidFill>
                <a:srgbClr val="FF99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918155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dirty="0">
                <a:solidFill>
                  <a:srgbClr val="C00000"/>
                </a:solidFill>
              </a:rPr>
              <a:t>Shell </a:t>
            </a:r>
            <a:r>
              <a:rPr lang="en-US" dirty="0" smtClean="0">
                <a:solidFill>
                  <a:srgbClr val="C00000"/>
                </a:solidFill>
              </a:rPr>
              <a:t>Form: Assembly (2)</a:t>
            </a:r>
            <a:endParaRPr lang="en-US" dirty="0">
              <a:solidFill>
                <a:srgbClr val="C00000"/>
              </a:solidFill>
            </a:endParaRPr>
          </a:p>
        </p:txBody>
      </p:sp>
      <p:grpSp>
        <p:nvGrpSpPr>
          <p:cNvPr id="17" name="Groupe 16"/>
          <p:cNvGrpSpPr/>
          <p:nvPr/>
        </p:nvGrpSpPr>
        <p:grpSpPr>
          <a:xfrm>
            <a:off x="1037742" y="1268760"/>
            <a:ext cx="10098818" cy="4513694"/>
            <a:chOff x="916127" y="1352550"/>
            <a:chExt cx="7691715" cy="3459914"/>
          </a:xfrm>
        </p:grpSpPr>
        <p:graphicFrame>
          <p:nvGraphicFramePr>
            <p:cNvPr id="4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85383780"/>
                </p:ext>
              </p:extLst>
            </p:nvPr>
          </p:nvGraphicFramePr>
          <p:xfrm>
            <a:off x="1295400" y="1504950"/>
            <a:ext cx="6767512" cy="30781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97" name="Visio" r:id="rId3" imgW="6768188" imgH="3078886" progId="Visio.Drawing.11">
                    <p:embed/>
                  </p:oleObj>
                </mc:Choice>
                <mc:Fallback>
                  <p:oleObj name="Visio" r:id="rId3" imgW="6768188" imgH="3078886" progId="Visio.Drawing.11">
                    <p:embed/>
                    <p:pic>
                      <p:nvPicPr>
                        <p:cNvPr id="12" name="Object 5"/>
                        <p:cNvPicPr>
                          <a:picLocks noGrp="1"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95400" y="1504950"/>
                          <a:ext cx="6767512" cy="30781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" name="Line 6"/>
            <p:cNvSpPr>
              <a:spLocks noChangeShapeType="1"/>
            </p:cNvSpPr>
            <p:nvPr/>
          </p:nvSpPr>
          <p:spPr bwMode="auto">
            <a:xfrm>
              <a:off x="3313112" y="2801937"/>
              <a:ext cx="2735263" cy="0"/>
            </a:xfrm>
            <a:prstGeom prst="line">
              <a:avLst/>
            </a:prstGeom>
            <a:noFill/>
            <a:ln w="6350">
              <a:solidFill>
                <a:srgbClr val="FF99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" name="Text Box 7"/>
            <p:cNvSpPr txBox="1">
              <a:spLocks noChangeArrowheads="1"/>
            </p:cNvSpPr>
            <p:nvPr/>
          </p:nvSpPr>
          <p:spPr bwMode="auto">
            <a:xfrm>
              <a:off x="4027232" y="2539143"/>
              <a:ext cx="1562647" cy="2595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600" b="1" dirty="0" smtClean="0"/>
                <a:t>Magnetic circuit</a:t>
              </a:r>
              <a:endParaRPr lang="en-US" sz="1600" b="1" dirty="0"/>
            </a:p>
          </p:txBody>
        </p:sp>
        <p:sp>
          <p:nvSpPr>
            <p:cNvPr id="7" name="Line 8"/>
            <p:cNvSpPr>
              <a:spLocks noChangeShapeType="1"/>
            </p:cNvSpPr>
            <p:nvPr/>
          </p:nvSpPr>
          <p:spPr bwMode="auto">
            <a:xfrm>
              <a:off x="3616989" y="3682613"/>
              <a:ext cx="3317211" cy="1912"/>
            </a:xfrm>
            <a:prstGeom prst="line">
              <a:avLst/>
            </a:prstGeom>
            <a:noFill/>
            <a:ln w="6350">
              <a:solidFill>
                <a:srgbClr val="FF99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" name="Text Box 9"/>
            <p:cNvSpPr txBox="1">
              <a:spLocks noChangeArrowheads="1"/>
            </p:cNvSpPr>
            <p:nvPr/>
          </p:nvSpPr>
          <p:spPr bwMode="auto">
            <a:xfrm>
              <a:off x="4032118" y="3253004"/>
              <a:ext cx="1557761" cy="6369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600" b="1" dirty="0" smtClean="0"/>
                <a:t>T beam: support the magnetic core, and reinforce the base</a:t>
              </a:r>
              <a:endParaRPr lang="en-US" sz="1600" b="1" dirty="0"/>
            </a:p>
          </p:txBody>
        </p:sp>
        <p:sp>
          <p:nvSpPr>
            <p:cNvPr id="9" name="Text Box 6"/>
            <p:cNvSpPr txBox="1">
              <a:spLocks noChangeArrowheads="1"/>
            </p:cNvSpPr>
            <p:nvPr/>
          </p:nvSpPr>
          <p:spPr bwMode="auto">
            <a:xfrm>
              <a:off x="4308956" y="1622619"/>
              <a:ext cx="1670513" cy="7313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600" b="1" dirty="0" smtClean="0"/>
                <a:t>Steel </a:t>
              </a:r>
              <a:r>
                <a:rPr lang="en-US" sz="1600" b="1" dirty="0" err="1" smtClean="0"/>
                <a:t>wedgings</a:t>
              </a:r>
              <a:r>
                <a:rPr lang="en-US" sz="1600" b="1" dirty="0" smtClean="0"/>
                <a:t> :  </a:t>
              </a:r>
            </a:p>
            <a:p>
              <a:pPr eaLnBrk="0" hangingPunct="0">
                <a:spcBef>
                  <a:spcPct val="50000"/>
                </a:spcBef>
              </a:pPr>
              <a:r>
                <a:rPr lang="en-US" sz="1600" b="1" dirty="0" smtClean="0"/>
                <a:t>- inserted between phase and core</a:t>
              </a:r>
              <a:endParaRPr lang="en-US" sz="1600" b="1" dirty="0"/>
            </a:p>
          </p:txBody>
        </p:sp>
        <p:sp>
          <p:nvSpPr>
            <p:cNvPr id="10" name="Line 10"/>
            <p:cNvSpPr>
              <a:spLocks noChangeShapeType="1"/>
            </p:cNvSpPr>
            <p:nvPr/>
          </p:nvSpPr>
          <p:spPr bwMode="auto">
            <a:xfrm>
              <a:off x="5562598" y="1995488"/>
              <a:ext cx="1295401" cy="654843"/>
            </a:xfrm>
            <a:prstGeom prst="line">
              <a:avLst/>
            </a:prstGeom>
            <a:noFill/>
            <a:ln w="12700">
              <a:solidFill>
                <a:srgbClr val="FF99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" name="Text Box 7"/>
            <p:cNvSpPr txBox="1">
              <a:spLocks noChangeArrowheads="1"/>
            </p:cNvSpPr>
            <p:nvPr/>
          </p:nvSpPr>
          <p:spPr bwMode="auto">
            <a:xfrm>
              <a:off x="7162800" y="1352550"/>
              <a:ext cx="1279384" cy="2595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600" b="1" dirty="0" smtClean="0"/>
                <a:t>Magnetic shields</a:t>
              </a:r>
              <a:endParaRPr lang="en-US" sz="1600" b="1" dirty="0"/>
            </a:p>
          </p:txBody>
        </p:sp>
        <p:sp>
          <p:nvSpPr>
            <p:cNvPr id="12" name="Line 10"/>
            <p:cNvSpPr>
              <a:spLocks noChangeShapeType="1"/>
            </p:cNvSpPr>
            <p:nvPr/>
          </p:nvSpPr>
          <p:spPr bwMode="auto">
            <a:xfrm flipH="1">
              <a:off x="6934201" y="1581150"/>
              <a:ext cx="762000" cy="990600"/>
            </a:xfrm>
            <a:prstGeom prst="line">
              <a:avLst/>
            </a:prstGeom>
            <a:noFill/>
            <a:ln w="12700">
              <a:solidFill>
                <a:srgbClr val="FF99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" name="Text Box 7"/>
            <p:cNvSpPr txBox="1">
              <a:spLocks noChangeArrowheads="1"/>
            </p:cNvSpPr>
            <p:nvPr/>
          </p:nvSpPr>
          <p:spPr bwMode="auto">
            <a:xfrm>
              <a:off x="916127" y="1363104"/>
              <a:ext cx="938903" cy="2595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600" b="1" dirty="0" smtClean="0"/>
                <a:t>Phase</a:t>
              </a:r>
              <a:endParaRPr lang="en-US" sz="1600" b="1" dirty="0"/>
            </a:p>
          </p:txBody>
        </p:sp>
        <p:sp>
          <p:nvSpPr>
            <p:cNvPr id="14" name="Line 10"/>
            <p:cNvSpPr>
              <a:spLocks noChangeShapeType="1"/>
            </p:cNvSpPr>
            <p:nvPr/>
          </p:nvSpPr>
          <p:spPr bwMode="auto">
            <a:xfrm>
              <a:off x="1219200" y="1581150"/>
              <a:ext cx="1143000" cy="461665"/>
            </a:xfrm>
            <a:prstGeom prst="line">
              <a:avLst/>
            </a:prstGeom>
            <a:noFill/>
            <a:ln w="12700">
              <a:solidFill>
                <a:srgbClr val="FF99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" name="Line 10"/>
            <p:cNvSpPr>
              <a:spLocks noChangeShapeType="1"/>
            </p:cNvSpPr>
            <p:nvPr/>
          </p:nvSpPr>
          <p:spPr bwMode="auto">
            <a:xfrm flipH="1" flipV="1">
              <a:off x="6934201" y="3790950"/>
              <a:ext cx="381000" cy="900499"/>
            </a:xfrm>
            <a:prstGeom prst="line">
              <a:avLst/>
            </a:prstGeom>
            <a:noFill/>
            <a:ln w="12700">
              <a:solidFill>
                <a:srgbClr val="FF99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" name="Text Box 7"/>
            <p:cNvSpPr txBox="1">
              <a:spLocks noChangeArrowheads="1"/>
            </p:cNvSpPr>
            <p:nvPr/>
          </p:nvSpPr>
          <p:spPr bwMode="auto">
            <a:xfrm>
              <a:off x="7315201" y="4552950"/>
              <a:ext cx="1292641" cy="2595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600" b="1" dirty="0" smtClean="0"/>
                <a:t>Magnetic shields</a:t>
              </a:r>
              <a:endParaRPr lang="en-US" sz="16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40893137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Shell </a:t>
            </a:r>
            <a:r>
              <a:rPr lang="en-US" dirty="0" smtClean="0">
                <a:solidFill>
                  <a:srgbClr val="C00000"/>
                </a:solidFill>
              </a:rPr>
              <a:t>Form: General configuration </a:t>
            </a:r>
            <a:endParaRPr lang="en-US" dirty="0"/>
          </a:p>
        </p:txBody>
      </p:sp>
      <p:grpSp>
        <p:nvGrpSpPr>
          <p:cNvPr id="11" name="Groupe 10"/>
          <p:cNvGrpSpPr/>
          <p:nvPr/>
        </p:nvGrpSpPr>
        <p:grpSpPr>
          <a:xfrm>
            <a:off x="983432" y="1340768"/>
            <a:ext cx="9768593" cy="4686300"/>
            <a:chOff x="983432" y="1340768"/>
            <a:chExt cx="9768593" cy="4686300"/>
          </a:xfrm>
        </p:grpSpPr>
        <p:pic>
          <p:nvPicPr>
            <p:cNvPr id="4" name="Imag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71464" y="1340768"/>
              <a:ext cx="9134475" cy="4686300"/>
            </a:xfrm>
            <a:prstGeom prst="rect">
              <a:avLst/>
            </a:prstGeom>
          </p:spPr>
        </p:pic>
        <p:sp>
          <p:nvSpPr>
            <p:cNvPr id="5" name="Text Box 7"/>
            <p:cNvSpPr txBox="1">
              <a:spLocks noChangeArrowheads="1"/>
            </p:cNvSpPr>
            <p:nvPr/>
          </p:nvSpPr>
          <p:spPr bwMode="auto">
            <a:xfrm>
              <a:off x="983432" y="2492896"/>
              <a:ext cx="1232730" cy="10772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600" b="1" dirty="0" smtClean="0"/>
                <a:t>Springs to press the magnetic circuit</a:t>
              </a:r>
              <a:endParaRPr lang="en-US" sz="1600" b="1" dirty="0"/>
            </a:p>
          </p:txBody>
        </p:sp>
        <p:sp>
          <p:nvSpPr>
            <p:cNvPr id="6" name="Text Box 7"/>
            <p:cNvSpPr txBox="1">
              <a:spLocks noChangeArrowheads="1"/>
            </p:cNvSpPr>
            <p:nvPr/>
          </p:nvSpPr>
          <p:spPr bwMode="auto">
            <a:xfrm>
              <a:off x="5591944" y="1556792"/>
              <a:ext cx="1232730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600" b="1" dirty="0" smtClean="0"/>
                <a:t>Cover</a:t>
              </a:r>
              <a:endParaRPr lang="en-US" sz="1600" b="1" dirty="0"/>
            </a:p>
          </p:txBody>
        </p:sp>
        <p:sp>
          <p:nvSpPr>
            <p:cNvPr id="7" name="Text Box 7"/>
            <p:cNvSpPr txBox="1">
              <a:spLocks noChangeArrowheads="1"/>
            </p:cNvSpPr>
            <p:nvPr/>
          </p:nvSpPr>
          <p:spPr bwMode="auto">
            <a:xfrm>
              <a:off x="5303912" y="2554451"/>
              <a:ext cx="1673882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600" b="1" dirty="0" smtClean="0"/>
                <a:t>Connections</a:t>
              </a:r>
            </a:p>
            <a:p>
              <a:pPr algn="ctr" eaLnBrk="0" hangingPunct="0">
                <a:spcBef>
                  <a:spcPct val="50000"/>
                </a:spcBef>
              </a:pPr>
              <a:endParaRPr lang="en-US" sz="1600" b="1" dirty="0"/>
            </a:p>
          </p:txBody>
        </p:sp>
        <p:sp>
          <p:nvSpPr>
            <p:cNvPr id="8" name="Text Box 7"/>
            <p:cNvSpPr txBox="1">
              <a:spLocks noChangeArrowheads="1"/>
            </p:cNvSpPr>
            <p:nvPr/>
          </p:nvSpPr>
          <p:spPr bwMode="auto">
            <a:xfrm>
              <a:off x="5087888" y="3793103"/>
              <a:ext cx="2105930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600" b="1" dirty="0" err="1" smtClean="0"/>
                <a:t>Wedgings</a:t>
              </a:r>
              <a:r>
                <a:rPr lang="en-US" sz="1600" b="1" dirty="0" smtClean="0"/>
                <a:t> of the phase</a:t>
              </a:r>
              <a:endParaRPr lang="en-US" sz="1600" b="1" dirty="0"/>
            </a:p>
          </p:txBody>
        </p:sp>
        <p:sp>
          <p:nvSpPr>
            <p:cNvPr id="9" name="Text Box 7"/>
            <p:cNvSpPr txBox="1">
              <a:spLocks noChangeArrowheads="1"/>
            </p:cNvSpPr>
            <p:nvPr/>
          </p:nvSpPr>
          <p:spPr bwMode="auto">
            <a:xfrm>
              <a:off x="5241952" y="4509120"/>
              <a:ext cx="1529866" cy="9541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600" b="1" dirty="0" smtClean="0"/>
                <a:t>Form-fit tank</a:t>
              </a:r>
            </a:p>
            <a:p>
              <a:pPr algn="ctr" eaLnBrk="0" hangingPunct="0">
                <a:spcBef>
                  <a:spcPct val="50000"/>
                </a:spcBef>
              </a:pPr>
              <a:r>
                <a:rPr lang="en-US" sz="1600" b="1" dirty="0" smtClean="0"/>
                <a:t>(very close to the active part)</a:t>
              </a:r>
              <a:endParaRPr lang="en-US" sz="1600" b="1" dirty="0"/>
            </a:p>
          </p:txBody>
        </p:sp>
        <p:sp>
          <p:nvSpPr>
            <p:cNvPr id="10" name="Text Box 7"/>
            <p:cNvSpPr txBox="1">
              <a:spLocks noChangeArrowheads="1"/>
            </p:cNvSpPr>
            <p:nvPr/>
          </p:nvSpPr>
          <p:spPr bwMode="auto">
            <a:xfrm>
              <a:off x="9519295" y="1639543"/>
              <a:ext cx="1232730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600" b="1" dirty="0" smtClean="0"/>
                <a:t>Bushing</a:t>
              </a:r>
              <a:endParaRPr lang="en-US" sz="16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929665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dirty="0">
                <a:solidFill>
                  <a:srgbClr val="C00000"/>
                </a:solidFill>
              </a:rPr>
              <a:t>as </a:t>
            </a:r>
            <a:r>
              <a:rPr lang="en-US" dirty="0" smtClean="0">
                <a:solidFill>
                  <a:srgbClr val="C00000"/>
                </a:solidFill>
              </a:rPr>
              <a:t>built Shell </a:t>
            </a:r>
            <a:r>
              <a:rPr lang="en-US" dirty="0">
                <a:solidFill>
                  <a:srgbClr val="C00000"/>
                </a:solidFill>
              </a:rPr>
              <a:t>Form</a:t>
            </a:r>
          </a:p>
        </p:txBody>
      </p:sp>
      <p:graphicFrame>
        <p:nvGraphicFramePr>
          <p:cNvPr id="4" name="Obje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7443780"/>
              </p:ext>
            </p:extLst>
          </p:nvPr>
        </p:nvGraphicFramePr>
        <p:xfrm>
          <a:off x="5591944" y="1268760"/>
          <a:ext cx="5040560" cy="42678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66" name="Visio" r:id="rId3" imgW="7199068" imgH="6096722" progId="Visio.Drawing.11">
                  <p:embed/>
                </p:oleObj>
              </mc:Choice>
              <mc:Fallback>
                <p:oleObj name="Visio" r:id="rId3" imgW="7199068" imgH="6096722" progId="Visio.Drawing.11">
                  <p:embed/>
                  <p:pic>
                    <p:nvPicPr>
                      <p:cNvPr id="4" name="Obje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91944" y="1268760"/>
                        <a:ext cx="5040560" cy="426783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8923069"/>
              </p:ext>
            </p:extLst>
          </p:nvPr>
        </p:nvGraphicFramePr>
        <p:xfrm>
          <a:off x="1926928" y="1124744"/>
          <a:ext cx="2019696" cy="42616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67" name="Visio" r:id="rId5" imgW="2885561" imgH="6087330" progId="Visio.Drawing.11">
                  <p:embed/>
                </p:oleObj>
              </mc:Choice>
              <mc:Fallback>
                <p:oleObj name="Visio" r:id="rId5" imgW="2885561" imgH="6087330" progId="Visio.Drawing.11">
                  <p:embed/>
                  <p:pic>
                    <p:nvPicPr>
                      <p:cNvPr id="5" name="Obje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6928" y="1124744"/>
                        <a:ext cx="2019696" cy="426165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1793776" y="5487687"/>
            <a:ext cx="2286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dirty="0" smtClean="0"/>
              <a:t>Single phase transformer</a:t>
            </a:r>
            <a:endParaRPr lang="en-US" sz="1400" b="1" dirty="0"/>
          </a:p>
        </p:txBody>
      </p:sp>
      <p:sp>
        <p:nvSpPr>
          <p:cNvPr id="7" name="Rectangle 6"/>
          <p:cNvSpPr/>
          <p:nvPr/>
        </p:nvSpPr>
        <p:spPr>
          <a:xfrm>
            <a:off x="6816080" y="5629451"/>
            <a:ext cx="2286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dirty="0" smtClean="0"/>
              <a:t>Three phase transformer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1387759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Impedances vs Winding arrangements</a:t>
            </a:r>
            <a:endParaRPr lang="en-US" dirty="0">
              <a:solidFill>
                <a:srgbClr val="C00000"/>
              </a:solidFill>
            </a:endParaRPr>
          </a:p>
        </p:txBody>
      </p:sp>
      <p:graphicFrame>
        <p:nvGraphicFramePr>
          <p:cNvPr id="4" name="Objet 3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09285054"/>
              </p:ext>
            </p:extLst>
          </p:nvPr>
        </p:nvGraphicFramePr>
        <p:xfrm>
          <a:off x="986856" y="1556792"/>
          <a:ext cx="2157566" cy="18048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49" name="Visio" r:id="rId3" imgW="3443096" imgH="2742525" progId="Visio.Drawing.11">
                  <p:embed/>
                </p:oleObj>
              </mc:Choice>
              <mc:Fallback>
                <p:oleObj name="Visio" r:id="rId3" imgW="3443096" imgH="2742525" progId="Visio.Drawing.11">
                  <p:embed/>
                  <p:pic>
                    <p:nvPicPr>
                      <p:cNvPr id="5" name="Obje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6856" y="1556792"/>
                        <a:ext cx="2157566" cy="180489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t 4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134155882"/>
              </p:ext>
            </p:extLst>
          </p:nvPr>
        </p:nvGraphicFramePr>
        <p:xfrm>
          <a:off x="1068512" y="3868491"/>
          <a:ext cx="1944966" cy="15828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50" name="Visio" r:id="rId5" imgW="5132386" imgH="2400519" progId="Visio.Drawing.11">
                  <p:embed/>
                </p:oleObj>
              </mc:Choice>
              <mc:Fallback>
                <p:oleObj name="Visio" r:id="rId5" imgW="5132386" imgH="2400519" progId="Visio.Drawing.11">
                  <p:embed/>
                  <p:pic>
                    <p:nvPicPr>
                      <p:cNvPr id="6" name="Objet 5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8512" y="3868491"/>
                        <a:ext cx="1944966" cy="15828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t 5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62204416"/>
              </p:ext>
            </p:extLst>
          </p:nvPr>
        </p:nvGraphicFramePr>
        <p:xfrm>
          <a:off x="8976320" y="2038883"/>
          <a:ext cx="1791687" cy="21142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51" name="Visio" r:id="rId7" imgW="1827212" imgH="2155508" progId="Visio.Drawing.11">
                  <p:embed/>
                </p:oleObj>
              </mc:Choice>
              <mc:Fallback>
                <p:oleObj name="Visio" r:id="rId7" imgW="1827212" imgH="2155508" progId="Visio.Drawing.11">
                  <p:embed/>
                  <p:pic>
                    <p:nvPicPr>
                      <p:cNvPr id="7" name="Objet 6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76320" y="2038883"/>
                        <a:ext cx="1791687" cy="211428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t 6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558809372"/>
              </p:ext>
            </p:extLst>
          </p:nvPr>
        </p:nvGraphicFramePr>
        <p:xfrm>
          <a:off x="5375920" y="2038883"/>
          <a:ext cx="2261200" cy="21142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52" name="Visio" r:id="rId9" imgW="2286726" imgH="2139043" progId="Visio.Drawing.11">
                  <p:embed/>
                </p:oleObj>
              </mc:Choice>
              <mc:Fallback>
                <p:oleObj name="Visio" r:id="rId9" imgW="2286726" imgH="2139043" progId="Visio.Drawing.11">
                  <p:embed/>
                  <p:pic>
                    <p:nvPicPr>
                      <p:cNvPr id="8" name="Objet 7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5920" y="2038883"/>
                        <a:ext cx="2261200" cy="211428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1844840"/>
              </p:ext>
            </p:extLst>
          </p:nvPr>
        </p:nvGraphicFramePr>
        <p:xfrm>
          <a:off x="2040995" y="1199648"/>
          <a:ext cx="2157412" cy="557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53" name="Equation" r:id="rId11" imgW="1523880" imgH="431640" progId="Equation.3">
                  <p:embed/>
                </p:oleObj>
              </mc:Choice>
              <mc:Fallback>
                <p:oleObj name="Equation" r:id="rId11" imgW="1523880" imgH="431640" progId="Equation.3">
                  <p:embed/>
                  <p:pic>
                    <p:nvPicPr>
                      <p:cNvPr id="9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0995" y="1199648"/>
                        <a:ext cx="2157412" cy="5572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ZoneTexte 8"/>
          <p:cNvSpPr txBox="1"/>
          <p:nvPr/>
        </p:nvSpPr>
        <p:spPr>
          <a:xfrm>
            <a:off x="431371" y="3355289"/>
            <a:ext cx="38575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G = 2 (2 </a:t>
            </a:r>
            <a:r>
              <a:rPr lang="en-US" sz="1600" b="1" dirty="0" err="1" smtClean="0"/>
              <a:t>HiLo</a:t>
            </a:r>
            <a:r>
              <a:rPr lang="en-US" sz="1600" b="1" dirty="0" smtClean="0"/>
              <a:t>) with impedance Z</a:t>
            </a:r>
            <a:endParaRPr lang="en-US" sz="1600" b="1" dirty="0"/>
          </a:p>
        </p:txBody>
      </p:sp>
      <p:sp>
        <p:nvSpPr>
          <p:cNvPr id="10" name="ZoneTexte 9"/>
          <p:cNvSpPr txBox="1"/>
          <p:nvPr/>
        </p:nvSpPr>
        <p:spPr>
          <a:xfrm>
            <a:off x="431371" y="5534001"/>
            <a:ext cx="39385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G = 4 (4 </a:t>
            </a:r>
            <a:r>
              <a:rPr lang="en-US" sz="1600" b="1" dirty="0" err="1" smtClean="0"/>
              <a:t>HiLo</a:t>
            </a:r>
            <a:r>
              <a:rPr lang="en-US" sz="1600" b="1" dirty="0" smtClean="0"/>
              <a:t>) </a:t>
            </a:r>
            <a:r>
              <a:rPr lang="en-US" sz="1600" b="1" dirty="0" smtClean="0">
                <a:sym typeface="Wingdings" panose="05000000000000000000" pitchFamily="2" charset="2"/>
              </a:rPr>
              <a:t> impedance = Z / 2</a:t>
            </a:r>
            <a:endParaRPr lang="en-US" sz="1600" b="1" dirty="0"/>
          </a:p>
        </p:txBody>
      </p:sp>
      <p:sp>
        <p:nvSpPr>
          <p:cNvPr id="11" name="Rectangle 10"/>
          <p:cNvSpPr/>
          <p:nvPr/>
        </p:nvSpPr>
        <p:spPr>
          <a:xfrm>
            <a:off x="5303912" y="4626060"/>
            <a:ext cx="6430888" cy="1446550"/>
          </a:xfrm>
          <a:prstGeom prst="rect">
            <a:avLst/>
          </a:prstGeom>
          <a:ln w="25400" cmpd="sng">
            <a:noFill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1600" b="1" dirty="0" smtClean="0">
                <a:solidFill>
                  <a:srgbClr val="C00000"/>
                </a:solidFill>
              </a:rPr>
              <a:t>With the same main data (power, voltages …), the 4 </a:t>
            </a:r>
            <a:r>
              <a:rPr lang="en-US" sz="1600" b="1" dirty="0" err="1" smtClean="0">
                <a:solidFill>
                  <a:srgbClr val="C00000"/>
                </a:solidFill>
              </a:rPr>
              <a:t>HiLo</a:t>
            </a:r>
            <a:r>
              <a:rPr lang="en-US" sz="1600" b="1" dirty="0" smtClean="0">
                <a:solidFill>
                  <a:srgbClr val="C00000"/>
                </a:solidFill>
              </a:rPr>
              <a:t> transformer impedance is half the one of a 2 </a:t>
            </a:r>
            <a:r>
              <a:rPr lang="en-US" sz="1600" b="1" dirty="0" err="1" smtClean="0">
                <a:solidFill>
                  <a:srgbClr val="C00000"/>
                </a:solidFill>
              </a:rPr>
              <a:t>HiLo</a:t>
            </a:r>
            <a:r>
              <a:rPr lang="en-US" sz="1600" b="1" dirty="0" smtClean="0">
                <a:solidFill>
                  <a:srgbClr val="C00000"/>
                </a:solidFill>
              </a:rPr>
              <a:t> transformer</a:t>
            </a:r>
          </a:p>
          <a:p>
            <a:pPr algn="just">
              <a:spcBef>
                <a:spcPct val="50000"/>
              </a:spcBef>
            </a:pPr>
            <a:r>
              <a:rPr lang="en-US" sz="1600" b="1" dirty="0" smtClean="0">
                <a:solidFill>
                  <a:srgbClr val="C00000"/>
                </a:solidFill>
              </a:rPr>
              <a:t>Easiness to match whatever specified impedance, </a:t>
            </a:r>
            <a:r>
              <a:rPr lang="en-US" sz="1600" dirty="0" smtClean="0">
                <a:solidFill>
                  <a:srgbClr val="C00000"/>
                </a:solidFill>
              </a:rPr>
              <a:t>even low,                                   just by playing on the windings arrangement,</a:t>
            </a:r>
            <a:r>
              <a:rPr lang="en-US" sz="1600" b="1" dirty="0" smtClean="0">
                <a:solidFill>
                  <a:srgbClr val="C00000"/>
                </a:solidFill>
              </a:rPr>
              <a:t> possibility of three or four  </a:t>
            </a:r>
            <a:r>
              <a:rPr lang="en-US" sz="1600" b="1" dirty="0" err="1" smtClean="0">
                <a:solidFill>
                  <a:srgbClr val="C00000"/>
                </a:solidFill>
              </a:rPr>
              <a:t>secondaries</a:t>
            </a:r>
            <a:r>
              <a:rPr lang="en-US" sz="1600" b="1" dirty="0" smtClean="0">
                <a:solidFill>
                  <a:srgbClr val="C00000"/>
                </a:solidFill>
              </a:rPr>
              <a:t> with specific impedances</a:t>
            </a:r>
            <a:endParaRPr lang="en-US" sz="1600" b="1" dirty="0">
              <a:solidFill>
                <a:srgbClr val="C0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375920" y="1249596"/>
            <a:ext cx="52284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/>
              <a:t>The leakage flux circulates around one winding only. The lines have a radial direction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31371" y="1342328"/>
            <a:ext cx="1752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 smtClean="0"/>
              <a:t>General formula :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3756703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Shell Form: Short Circuit Withstand</a:t>
            </a:r>
            <a:endParaRPr lang="en-US" dirty="0">
              <a:solidFill>
                <a:srgbClr val="C00000"/>
              </a:solidFill>
            </a:endParaRPr>
          </a:p>
        </p:txBody>
      </p:sp>
      <p:graphicFrame>
        <p:nvGraphicFramePr>
          <p:cNvPr id="9" name="Objet 8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924740479"/>
              </p:ext>
            </p:extLst>
          </p:nvPr>
        </p:nvGraphicFramePr>
        <p:xfrm>
          <a:off x="545504" y="1098976"/>
          <a:ext cx="7635033" cy="30796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8" name="Visio" r:id="rId3" imgW="7304600" imgH="2946595" progId="Visio.Drawing.11">
                  <p:embed/>
                </p:oleObj>
              </mc:Choice>
              <mc:Fallback>
                <p:oleObj name="Visio" r:id="rId3" imgW="7304600" imgH="2946595" progId="Visio.Drawing.11">
                  <p:embed/>
                  <p:pic>
                    <p:nvPicPr>
                      <p:cNvPr id="12" name="Objet 11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5504" y="1098976"/>
                        <a:ext cx="7635033" cy="30796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1" name="Groupe 50"/>
          <p:cNvGrpSpPr/>
          <p:nvPr/>
        </p:nvGrpSpPr>
        <p:grpSpPr>
          <a:xfrm>
            <a:off x="5907864" y="3333852"/>
            <a:ext cx="3887044" cy="1175268"/>
            <a:chOff x="5972944" y="3381591"/>
            <a:chExt cx="3250120" cy="967597"/>
          </a:xfrm>
        </p:grpSpPr>
        <p:sp>
          <p:nvSpPr>
            <p:cNvPr id="10" name="Ellipse 9"/>
            <p:cNvSpPr/>
            <p:nvPr/>
          </p:nvSpPr>
          <p:spPr>
            <a:xfrm>
              <a:off x="5972944" y="3381591"/>
              <a:ext cx="685800" cy="67485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1" name="Connecteur droit avec flèche 10"/>
            <p:cNvCxnSpPr/>
            <p:nvPr/>
          </p:nvCxnSpPr>
          <p:spPr>
            <a:xfrm>
              <a:off x="6658744" y="3820952"/>
              <a:ext cx="2564320" cy="528236"/>
            </a:xfrm>
            <a:prstGeom prst="straightConnector1">
              <a:avLst/>
            </a:prstGeom>
            <a:ln w="158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40" name="Objet 39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948818306"/>
              </p:ext>
            </p:extLst>
          </p:nvPr>
        </p:nvGraphicFramePr>
        <p:xfrm>
          <a:off x="8482415" y="1250964"/>
          <a:ext cx="2798161" cy="23407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9" name="Visio" r:id="rId5" imgW="3443096" imgH="2742525" progId="Visio.Drawing.11">
                  <p:embed/>
                </p:oleObj>
              </mc:Choice>
              <mc:Fallback>
                <p:oleObj name="Visio" r:id="rId5" imgW="3443096" imgH="2742525" progId="Visio.Drawing.11">
                  <p:embed/>
                  <p:pic>
                    <p:nvPicPr>
                      <p:cNvPr id="52" name="Objet 51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82415" y="1250964"/>
                        <a:ext cx="2798161" cy="234079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Line 10"/>
          <p:cNvSpPr>
            <a:spLocks noChangeShapeType="1"/>
          </p:cNvSpPr>
          <p:nvPr/>
        </p:nvSpPr>
        <p:spPr bwMode="auto">
          <a:xfrm flipH="1">
            <a:off x="9129217" y="2492896"/>
            <a:ext cx="2286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42" name="Line 10"/>
          <p:cNvSpPr>
            <a:spLocks noChangeShapeType="1"/>
          </p:cNvSpPr>
          <p:nvPr/>
        </p:nvSpPr>
        <p:spPr bwMode="auto">
          <a:xfrm flipH="1">
            <a:off x="9964139" y="2498446"/>
            <a:ext cx="2286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43" name="Line 10"/>
          <p:cNvSpPr>
            <a:spLocks noChangeShapeType="1"/>
          </p:cNvSpPr>
          <p:nvPr/>
        </p:nvSpPr>
        <p:spPr bwMode="auto">
          <a:xfrm flipV="1">
            <a:off x="9672320" y="2492896"/>
            <a:ext cx="209175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 dirty="0"/>
          </a:p>
        </p:txBody>
      </p:sp>
      <p:sp>
        <p:nvSpPr>
          <p:cNvPr id="44" name="Line 10"/>
          <p:cNvSpPr>
            <a:spLocks noChangeShapeType="1"/>
          </p:cNvSpPr>
          <p:nvPr/>
        </p:nvSpPr>
        <p:spPr bwMode="auto">
          <a:xfrm flipV="1">
            <a:off x="10478419" y="2469583"/>
            <a:ext cx="257379" cy="17696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 dirty="0"/>
          </a:p>
        </p:txBody>
      </p:sp>
      <p:sp>
        <p:nvSpPr>
          <p:cNvPr id="45" name="ZoneTexte 44"/>
          <p:cNvSpPr txBox="1"/>
          <p:nvPr/>
        </p:nvSpPr>
        <p:spPr>
          <a:xfrm>
            <a:off x="9517514" y="1327164"/>
            <a:ext cx="156255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/>
              <a:t>Limited Axial </a:t>
            </a:r>
            <a:r>
              <a:rPr lang="en-US" sz="1100" b="1" dirty="0"/>
              <a:t>F</a:t>
            </a:r>
            <a:r>
              <a:rPr lang="en-US" sz="1100" b="1" dirty="0" smtClean="0"/>
              <a:t>orces</a:t>
            </a:r>
            <a:endParaRPr lang="en-US" sz="1100" b="1" dirty="0"/>
          </a:p>
        </p:txBody>
      </p:sp>
      <p:sp>
        <p:nvSpPr>
          <p:cNvPr id="46" name="ZoneTexte 45"/>
          <p:cNvSpPr txBox="1"/>
          <p:nvPr/>
        </p:nvSpPr>
        <p:spPr>
          <a:xfrm>
            <a:off x="412094" y="4376151"/>
            <a:ext cx="80339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 smtClean="0">
                <a:latin typeface="+mj-lt"/>
              </a:rPr>
              <a:t>Main short circuit forces are in the axial direction</a:t>
            </a:r>
            <a:r>
              <a:rPr lang="en-US" dirty="0" smtClean="0">
                <a:latin typeface="+mj-lt"/>
              </a:rPr>
              <a:t>. </a:t>
            </a:r>
          </a:p>
          <a:p>
            <a:pPr algn="just"/>
            <a:r>
              <a:rPr lang="en-US" b="1" dirty="0" smtClean="0">
                <a:latin typeface="+mj-lt"/>
              </a:rPr>
              <a:t>Radial forces: negligible </a:t>
            </a:r>
            <a:r>
              <a:rPr lang="en-US" dirty="0" smtClean="0">
                <a:latin typeface="+mj-lt"/>
              </a:rPr>
              <a:t>due to the accurate alignment of magnetic centers between coils and between groups.</a:t>
            </a:r>
          </a:p>
          <a:p>
            <a:pPr algn="just"/>
            <a:r>
              <a:rPr lang="en-US" i="1" dirty="0" smtClean="0">
                <a:solidFill>
                  <a:srgbClr val="C00000"/>
                </a:solidFill>
                <a:latin typeface="+mj-lt"/>
              </a:rPr>
              <a:t>Note: When changing the winding arrangement from a </a:t>
            </a:r>
            <a:r>
              <a:rPr lang="en-US" b="1" i="1" dirty="0" smtClean="0">
                <a:solidFill>
                  <a:srgbClr val="C00000"/>
                </a:solidFill>
                <a:latin typeface="+mj-lt"/>
              </a:rPr>
              <a:t>2 </a:t>
            </a:r>
            <a:r>
              <a:rPr lang="en-US" b="1" i="1" dirty="0" err="1" smtClean="0">
                <a:solidFill>
                  <a:srgbClr val="C00000"/>
                </a:solidFill>
                <a:latin typeface="+mj-lt"/>
              </a:rPr>
              <a:t>HiLo</a:t>
            </a:r>
            <a:r>
              <a:rPr lang="en-US" b="1" i="1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en-US" i="1" dirty="0" smtClean="0">
                <a:solidFill>
                  <a:srgbClr val="C00000"/>
                </a:solidFill>
                <a:latin typeface="+mj-lt"/>
              </a:rPr>
              <a:t>to a </a:t>
            </a:r>
            <a:r>
              <a:rPr lang="en-US" b="1" i="1" dirty="0" smtClean="0">
                <a:solidFill>
                  <a:srgbClr val="C00000"/>
                </a:solidFill>
                <a:latin typeface="+mj-lt"/>
              </a:rPr>
              <a:t>4 </a:t>
            </a:r>
            <a:r>
              <a:rPr lang="en-US" b="1" i="1" dirty="0" err="1" smtClean="0">
                <a:solidFill>
                  <a:srgbClr val="C00000"/>
                </a:solidFill>
                <a:latin typeface="+mj-lt"/>
              </a:rPr>
              <a:t>HiLo</a:t>
            </a:r>
            <a:r>
              <a:rPr lang="en-US" i="1" dirty="0" smtClean="0">
                <a:solidFill>
                  <a:srgbClr val="C00000"/>
                </a:solidFill>
                <a:latin typeface="+mj-lt"/>
              </a:rPr>
              <a:t>, with the same impedance, </a:t>
            </a:r>
            <a:r>
              <a:rPr lang="en-US" b="1" i="1" dirty="0" smtClean="0">
                <a:solidFill>
                  <a:srgbClr val="C00000"/>
                </a:solidFill>
                <a:latin typeface="+mj-lt"/>
              </a:rPr>
              <a:t>the total electrodynamic forces on the winding are divided by 2</a:t>
            </a:r>
            <a:endParaRPr lang="en-US" b="1" i="1" dirty="0">
              <a:solidFill>
                <a:srgbClr val="C00000"/>
              </a:solidFill>
              <a:latin typeface="+mj-lt"/>
            </a:endParaRPr>
          </a:p>
        </p:txBody>
      </p:sp>
      <p:grpSp>
        <p:nvGrpSpPr>
          <p:cNvPr id="49" name="Groupe 48"/>
          <p:cNvGrpSpPr/>
          <p:nvPr/>
        </p:nvGrpSpPr>
        <p:grpSpPr>
          <a:xfrm>
            <a:off x="8832425" y="3650554"/>
            <a:ext cx="3168231" cy="1835761"/>
            <a:chOff x="6895352" y="3667064"/>
            <a:chExt cx="3168231" cy="1835761"/>
          </a:xfrm>
        </p:grpSpPr>
        <p:grpSp>
          <p:nvGrpSpPr>
            <p:cNvPr id="48" name="Groupe 47"/>
            <p:cNvGrpSpPr/>
            <p:nvPr/>
          </p:nvGrpSpPr>
          <p:grpSpPr>
            <a:xfrm>
              <a:off x="7946136" y="4076916"/>
              <a:ext cx="1388640" cy="1425909"/>
              <a:chOff x="7946136" y="4076916"/>
              <a:chExt cx="1388640" cy="1425909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7946136" y="4131225"/>
                <a:ext cx="214312" cy="13716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8555736" y="4124541"/>
                <a:ext cx="228600" cy="13716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9182376" y="4076916"/>
                <a:ext cx="152400" cy="13716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8343328" y="4110254"/>
                <a:ext cx="45719" cy="1371600"/>
              </a:xfrm>
              <a:prstGeom prst="rect">
                <a:avLst/>
              </a:prstGeom>
              <a:pattFill prst="wdUpDiag">
                <a:fgClr>
                  <a:schemeClr val="accent6">
                    <a:lumMod val="50000"/>
                  </a:schemeClr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8166728" y="4240261"/>
                <a:ext cx="176599" cy="152400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8384565" y="4240261"/>
                <a:ext cx="176599" cy="152400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8959594" y="4110254"/>
                <a:ext cx="45719" cy="1371600"/>
              </a:xfrm>
              <a:prstGeom prst="rect">
                <a:avLst/>
              </a:prstGeom>
              <a:pattFill prst="wdUpDiag">
                <a:fgClr>
                  <a:schemeClr val="accent6">
                    <a:lumMod val="50000"/>
                  </a:schemeClr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8782995" y="4240261"/>
                <a:ext cx="176599" cy="152400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9005777" y="4240261"/>
                <a:ext cx="176599" cy="152400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8166264" y="4545061"/>
                <a:ext cx="176599" cy="152400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8384101" y="4545061"/>
                <a:ext cx="176599" cy="152400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8782531" y="4545061"/>
                <a:ext cx="176599" cy="152400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9005313" y="4545061"/>
                <a:ext cx="176599" cy="152400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8158643" y="5154661"/>
                <a:ext cx="184220" cy="152400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8379137" y="5154661"/>
                <a:ext cx="176599" cy="152400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8782530" y="5154661"/>
                <a:ext cx="176599" cy="152400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8996453" y="5154661"/>
                <a:ext cx="176599" cy="152400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8158642" y="4849861"/>
                <a:ext cx="184220" cy="152400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8379136" y="4849861"/>
                <a:ext cx="176599" cy="152400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8782529" y="4849861"/>
                <a:ext cx="176599" cy="152400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8996452" y="4849861"/>
                <a:ext cx="176599" cy="152400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34" name="ZoneTexte 33"/>
            <p:cNvSpPr txBox="1"/>
            <p:nvPr/>
          </p:nvSpPr>
          <p:spPr>
            <a:xfrm>
              <a:off x="9334776" y="3667064"/>
              <a:ext cx="68305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/>
                <a:t>coil</a:t>
              </a:r>
              <a:endParaRPr lang="en-US" sz="1400" b="1" dirty="0"/>
            </a:p>
          </p:txBody>
        </p:sp>
        <p:sp>
          <p:nvSpPr>
            <p:cNvPr id="35" name="ZoneTexte 34"/>
            <p:cNvSpPr txBox="1"/>
            <p:nvPr/>
          </p:nvSpPr>
          <p:spPr>
            <a:xfrm>
              <a:off x="6895352" y="5126916"/>
              <a:ext cx="105078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/>
                <a:t>Pressboard</a:t>
              </a:r>
              <a:endParaRPr lang="en-US" sz="1400" b="1" dirty="0"/>
            </a:p>
          </p:txBody>
        </p:sp>
        <p:sp>
          <p:nvSpPr>
            <p:cNvPr id="36" name="ZoneTexte 35"/>
            <p:cNvSpPr txBox="1"/>
            <p:nvPr/>
          </p:nvSpPr>
          <p:spPr>
            <a:xfrm>
              <a:off x="9380533" y="4407382"/>
              <a:ext cx="68305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/>
                <a:t>spacer</a:t>
              </a:r>
              <a:endParaRPr lang="en-US" sz="1400" b="1" dirty="0"/>
            </a:p>
          </p:txBody>
        </p:sp>
        <p:cxnSp>
          <p:nvCxnSpPr>
            <p:cNvPr id="37" name="Connecteur droit avec flèche 36"/>
            <p:cNvCxnSpPr/>
            <p:nvPr/>
          </p:nvCxnSpPr>
          <p:spPr>
            <a:xfrm flipH="1">
              <a:off x="9258576" y="3961197"/>
              <a:ext cx="149650" cy="355264"/>
            </a:xfrm>
            <a:prstGeom prst="straightConnector1">
              <a:avLst/>
            </a:prstGeom>
            <a:ln w="158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necteur droit avec flèche 37"/>
            <p:cNvCxnSpPr>
              <a:endCxn id="32" idx="0"/>
            </p:cNvCxnSpPr>
            <p:nvPr/>
          </p:nvCxnSpPr>
          <p:spPr>
            <a:xfrm flipH="1">
              <a:off x="8870829" y="4570797"/>
              <a:ext cx="628911" cy="279064"/>
            </a:xfrm>
            <a:prstGeom prst="straightConnector1">
              <a:avLst/>
            </a:prstGeom>
            <a:ln w="158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necteur droit avec flèche 38"/>
            <p:cNvCxnSpPr/>
            <p:nvPr/>
          </p:nvCxnSpPr>
          <p:spPr>
            <a:xfrm flipV="1">
              <a:off x="7843728" y="5077958"/>
              <a:ext cx="545319" cy="321513"/>
            </a:xfrm>
            <a:prstGeom prst="straightConnector1">
              <a:avLst/>
            </a:prstGeom>
            <a:ln w="158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Line 10"/>
            <p:cNvSpPr>
              <a:spLocks noChangeShapeType="1"/>
            </p:cNvSpPr>
            <p:nvPr/>
          </p:nvSpPr>
          <p:spPr bwMode="auto">
            <a:xfrm flipH="1">
              <a:off x="8467435" y="4743734"/>
              <a:ext cx="22860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610494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983433" y="116632"/>
            <a:ext cx="10801200" cy="1008112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Dielectric withstand example: Full wave applied on HV line</a:t>
            </a:r>
            <a:endParaRPr lang="en-US" sz="2400" dirty="0">
              <a:solidFill>
                <a:srgbClr val="C00000"/>
              </a:solidFill>
            </a:endParaRPr>
          </a:p>
        </p:txBody>
      </p:sp>
      <p:grpSp>
        <p:nvGrpSpPr>
          <p:cNvPr id="396" name="Groupe 395"/>
          <p:cNvGrpSpPr/>
          <p:nvPr/>
        </p:nvGrpSpPr>
        <p:grpSpPr>
          <a:xfrm>
            <a:off x="551383" y="1118862"/>
            <a:ext cx="11228554" cy="4762552"/>
            <a:chOff x="89837" y="720710"/>
            <a:chExt cx="9262964" cy="4010053"/>
          </a:xfrm>
        </p:grpSpPr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770322" y="1122122"/>
              <a:ext cx="2932491" cy="161370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" name="AutoShape 9"/>
            <p:cNvSpPr>
              <a:spLocks noChangeArrowheads="1"/>
            </p:cNvSpPr>
            <p:nvPr/>
          </p:nvSpPr>
          <p:spPr bwMode="auto">
            <a:xfrm rot="5400000">
              <a:off x="1802394" y="1613622"/>
              <a:ext cx="865340" cy="630700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3038285" y="1373125"/>
              <a:ext cx="427733" cy="11132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" name="Line 11"/>
            <p:cNvSpPr>
              <a:spLocks noChangeShapeType="1"/>
            </p:cNvSpPr>
            <p:nvPr/>
          </p:nvSpPr>
          <p:spPr bwMode="auto">
            <a:xfrm flipH="1" flipV="1">
              <a:off x="3467522" y="1260018"/>
              <a:ext cx="0" cy="13247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2" name="Line 12"/>
            <p:cNvSpPr>
              <a:spLocks noChangeShapeType="1"/>
            </p:cNvSpPr>
            <p:nvPr/>
          </p:nvSpPr>
          <p:spPr bwMode="auto">
            <a:xfrm flipV="1">
              <a:off x="2194846" y="1122122"/>
              <a:ext cx="0" cy="15571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" name="Text Box 13"/>
            <p:cNvSpPr txBox="1">
              <a:spLocks noChangeArrowheads="1"/>
            </p:cNvSpPr>
            <p:nvPr/>
          </p:nvSpPr>
          <p:spPr bwMode="auto">
            <a:xfrm>
              <a:off x="2299337" y="1544333"/>
              <a:ext cx="285657" cy="1750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8000" tIns="10800" rIns="18000" bIns="10800"/>
            <a:lstStyle/>
            <a:p>
              <a:r>
                <a:rPr lang="fr-FR" sz="1000">
                  <a:solidFill>
                    <a:srgbClr val="FF0000"/>
                  </a:solidFill>
                  <a:latin typeface="Arial" charset="0"/>
                </a:rPr>
                <a:t>HV</a:t>
              </a:r>
              <a:endParaRPr lang="fr-FR"/>
            </a:p>
          </p:txBody>
        </p:sp>
        <p:sp>
          <p:nvSpPr>
            <p:cNvPr id="14" name="Rectangle 14"/>
            <p:cNvSpPr>
              <a:spLocks noChangeArrowheads="1"/>
            </p:cNvSpPr>
            <p:nvPr/>
          </p:nvSpPr>
          <p:spPr bwMode="auto">
            <a:xfrm>
              <a:off x="1003358" y="1372350"/>
              <a:ext cx="427733" cy="11132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" name="Line 15"/>
            <p:cNvSpPr>
              <a:spLocks noChangeShapeType="1"/>
            </p:cNvSpPr>
            <p:nvPr/>
          </p:nvSpPr>
          <p:spPr bwMode="auto">
            <a:xfrm>
              <a:off x="3379570" y="1251497"/>
              <a:ext cx="18041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6" name="Line 16"/>
            <p:cNvSpPr>
              <a:spLocks noChangeShapeType="1"/>
            </p:cNvSpPr>
            <p:nvPr/>
          </p:nvSpPr>
          <p:spPr bwMode="auto">
            <a:xfrm flipV="1">
              <a:off x="3406632" y="1189521"/>
              <a:ext cx="31573" cy="627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7" name="Line 17"/>
            <p:cNvSpPr>
              <a:spLocks noChangeShapeType="1"/>
            </p:cNvSpPr>
            <p:nvPr/>
          </p:nvSpPr>
          <p:spPr bwMode="auto">
            <a:xfrm flipV="1">
              <a:off x="3467522" y="1189521"/>
              <a:ext cx="31573" cy="627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8" name="Line 18"/>
            <p:cNvSpPr>
              <a:spLocks noChangeShapeType="1"/>
            </p:cNvSpPr>
            <p:nvPr/>
          </p:nvSpPr>
          <p:spPr bwMode="auto">
            <a:xfrm flipV="1">
              <a:off x="3528412" y="1187197"/>
              <a:ext cx="31573" cy="627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9" name="Line 19"/>
            <p:cNvSpPr>
              <a:spLocks noChangeShapeType="1"/>
            </p:cNvSpPr>
            <p:nvPr/>
          </p:nvSpPr>
          <p:spPr bwMode="auto">
            <a:xfrm flipH="1" flipV="1">
              <a:off x="3039037" y="1241426"/>
              <a:ext cx="0" cy="13247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" name="Line 20"/>
            <p:cNvSpPr>
              <a:spLocks noChangeShapeType="1"/>
            </p:cNvSpPr>
            <p:nvPr/>
          </p:nvSpPr>
          <p:spPr bwMode="auto">
            <a:xfrm>
              <a:off x="2951085" y="1235228"/>
              <a:ext cx="18041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" name="Line 21"/>
            <p:cNvSpPr>
              <a:spLocks noChangeShapeType="1"/>
            </p:cNvSpPr>
            <p:nvPr/>
          </p:nvSpPr>
          <p:spPr bwMode="auto">
            <a:xfrm flipV="1">
              <a:off x="2978147" y="1173252"/>
              <a:ext cx="31573" cy="627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" name="Line 22"/>
            <p:cNvSpPr>
              <a:spLocks noChangeShapeType="1"/>
            </p:cNvSpPr>
            <p:nvPr/>
          </p:nvSpPr>
          <p:spPr bwMode="auto">
            <a:xfrm flipV="1">
              <a:off x="3039037" y="1173252"/>
              <a:ext cx="31573" cy="627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" name="Line 23"/>
            <p:cNvSpPr>
              <a:spLocks noChangeShapeType="1"/>
            </p:cNvSpPr>
            <p:nvPr/>
          </p:nvSpPr>
          <p:spPr bwMode="auto">
            <a:xfrm flipV="1">
              <a:off x="3099927" y="1170928"/>
              <a:ext cx="31573" cy="627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" name="Line 24"/>
            <p:cNvSpPr>
              <a:spLocks noChangeShapeType="1"/>
            </p:cNvSpPr>
            <p:nvPr/>
          </p:nvSpPr>
          <p:spPr bwMode="auto">
            <a:xfrm flipH="1" flipV="1">
              <a:off x="2549662" y="1355306"/>
              <a:ext cx="0" cy="13247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5" name="Line 25"/>
            <p:cNvSpPr>
              <a:spLocks noChangeShapeType="1"/>
            </p:cNvSpPr>
            <p:nvPr/>
          </p:nvSpPr>
          <p:spPr bwMode="auto">
            <a:xfrm>
              <a:off x="2461710" y="1349109"/>
              <a:ext cx="18041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" name="Line 26"/>
            <p:cNvSpPr>
              <a:spLocks noChangeShapeType="1"/>
            </p:cNvSpPr>
            <p:nvPr/>
          </p:nvSpPr>
          <p:spPr bwMode="auto">
            <a:xfrm flipV="1">
              <a:off x="2488772" y="1287133"/>
              <a:ext cx="31573" cy="627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" name="Line 27"/>
            <p:cNvSpPr>
              <a:spLocks noChangeShapeType="1"/>
            </p:cNvSpPr>
            <p:nvPr/>
          </p:nvSpPr>
          <p:spPr bwMode="auto">
            <a:xfrm flipV="1">
              <a:off x="2549662" y="1287133"/>
              <a:ext cx="31573" cy="627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" name="Line 28"/>
            <p:cNvSpPr>
              <a:spLocks noChangeShapeType="1"/>
            </p:cNvSpPr>
            <p:nvPr/>
          </p:nvSpPr>
          <p:spPr bwMode="auto">
            <a:xfrm flipV="1">
              <a:off x="2610552" y="1284809"/>
              <a:ext cx="31573" cy="627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" name="Line 29"/>
            <p:cNvSpPr>
              <a:spLocks noChangeShapeType="1"/>
            </p:cNvSpPr>
            <p:nvPr/>
          </p:nvSpPr>
          <p:spPr bwMode="auto">
            <a:xfrm flipH="1" flipV="1">
              <a:off x="1428836" y="1239101"/>
              <a:ext cx="0" cy="13247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" name="Line 30"/>
            <p:cNvSpPr>
              <a:spLocks noChangeShapeType="1"/>
            </p:cNvSpPr>
            <p:nvPr/>
          </p:nvSpPr>
          <p:spPr bwMode="auto">
            <a:xfrm>
              <a:off x="1340883" y="1232904"/>
              <a:ext cx="18041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1" name="Line 31"/>
            <p:cNvSpPr>
              <a:spLocks noChangeShapeType="1"/>
            </p:cNvSpPr>
            <p:nvPr/>
          </p:nvSpPr>
          <p:spPr bwMode="auto">
            <a:xfrm flipV="1">
              <a:off x="1367946" y="1170928"/>
              <a:ext cx="31573" cy="627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2" name="Line 32"/>
            <p:cNvSpPr>
              <a:spLocks noChangeShapeType="1"/>
            </p:cNvSpPr>
            <p:nvPr/>
          </p:nvSpPr>
          <p:spPr bwMode="auto">
            <a:xfrm flipV="1">
              <a:off x="1428836" y="1170928"/>
              <a:ext cx="31573" cy="627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3" name="Line 33"/>
            <p:cNvSpPr>
              <a:spLocks noChangeShapeType="1"/>
            </p:cNvSpPr>
            <p:nvPr/>
          </p:nvSpPr>
          <p:spPr bwMode="auto">
            <a:xfrm flipV="1">
              <a:off x="1489726" y="1168604"/>
              <a:ext cx="31573" cy="627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4" name="Line 34"/>
            <p:cNvSpPr>
              <a:spLocks noChangeShapeType="1"/>
            </p:cNvSpPr>
            <p:nvPr/>
          </p:nvSpPr>
          <p:spPr bwMode="auto">
            <a:xfrm flipH="1" flipV="1">
              <a:off x="1000351" y="1239101"/>
              <a:ext cx="0" cy="13247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5" name="Line 35"/>
            <p:cNvSpPr>
              <a:spLocks noChangeShapeType="1"/>
            </p:cNvSpPr>
            <p:nvPr/>
          </p:nvSpPr>
          <p:spPr bwMode="auto">
            <a:xfrm>
              <a:off x="912399" y="1232904"/>
              <a:ext cx="18041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6" name="Line 36"/>
            <p:cNvSpPr>
              <a:spLocks noChangeShapeType="1"/>
            </p:cNvSpPr>
            <p:nvPr/>
          </p:nvSpPr>
          <p:spPr bwMode="auto">
            <a:xfrm flipV="1">
              <a:off x="939461" y="1170928"/>
              <a:ext cx="31573" cy="627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7" name="Line 37"/>
            <p:cNvSpPr>
              <a:spLocks noChangeShapeType="1"/>
            </p:cNvSpPr>
            <p:nvPr/>
          </p:nvSpPr>
          <p:spPr bwMode="auto">
            <a:xfrm flipV="1">
              <a:off x="1000351" y="1170928"/>
              <a:ext cx="31573" cy="627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" name="Line 38"/>
            <p:cNvSpPr>
              <a:spLocks noChangeShapeType="1"/>
            </p:cNvSpPr>
            <p:nvPr/>
          </p:nvSpPr>
          <p:spPr bwMode="auto">
            <a:xfrm flipV="1">
              <a:off x="1061241" y="1168604"/>
              <a:ext cx="31573" cy="627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" name="Text Box 39"/>
            <p:cNvSpPr txBox="1">
              <a:spLocks noChangeArrowheads="1"/>
            </p:cNvSpPr>
            <p:nvPr/>
          </p:nvSpPr>
          <p:spPr bwMode="auto">
            <a:xfrm>
              <a:off x="1020647" y="1374674"/>
              <a:ext cx="380374" cy="22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8000" tIns="10800" rIns="18000" bIns="10800"/>
            <a:lstStyle/>
            <a:p>
              <a:pPr algn="ctr"/>
              <a:r>
                <a:rPr lang="fr-FR" sz="1000">
                  <a:solidFill>
                    <a:srgbClr val="0000FF"/>
                  </a:solidFill>
                  <a:latin typeface="Arial" charset="0"/>
                </a:rPr>
                <a:t>LV</a:t>
              </a:r>
              <a:endParaRPr lang="fr-FR"/>
            </a:p>
          </p:txBody>
        </p:sp>
        <p:sp>
          <p:nvSpPr>
            <p:cNvPr id="40" name="Text Box 40"/>
            <p:cNvSpPr txBox="1">
              <a:spLocks noChangeArrowheads="1"/>
            </p:cNvSpPr>
            <p:nvPr/>
          </p:nvSpPr>
          <p:spPr bwMode="auto">
            <a:xfrm>
              <a:off x="3068354" y="1374674"/>
              <a:ext cx="380374" cy="22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8000" tIns="10800" rIns="18000" bIns="10800"/>
            <a:lstStyle/>
            <a:p>
              <a:pPr algn="ctr"/>
              <a:r>
                <a:rPr lang="fr-FR" sz="1000">
                  <a:solidFill>
                    <a:srgbClr val="0000FF"/>
                  </a:solidFill>
                  <a:latin typeface="Arial" charset="0"/>
                </a:rPr>
                <a:t>LV</a:t>
              </a:r>
              <a:endParaRPr lang="fr-FR"/>
            </a:p>
          </p:txBody>
        </p:sp>
        <p:sp>
          <p:nvSpPr>
            <p:cNvPr id="41" name="Line 41"/>
            <p:cNvSpPr>
              <a:spLocks noChangeShapeType="1"/>
            </p:cNvSpPr>
            <p:nvPr/>
          </p:nvSpPr>
          <p:spPr bwMode="auto">
            <a:xfrm>
              <a:off x="2100880" y="1344461"/>
              <a:ext cx="18041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2" name="Line 42"/>
            <p:cNvSpPr>
              <a:spLocks noChangeShapeType="1"/>
            </p:cNvSpPr>
            <p:nvPr/>
          </p:nvSpPr>
          <p:spPr bwMode="auto">
            <a:xfrm>
              <a:off x="2098625" y="1286358"/>
              <a:ext cx="18041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3" name="Line 43"/>
            <p:cNvSpPr>
              <a:spLocks noChangeShapeType="1"/>
            </p:cNvSpPr>
            <p:nvPr/>
          </p:nvSpPr>
          <p:spPr bwMode="auto">
            <a:xfrm flipV="1">
              <a:off x="2190336" y="1342911"/>
              <a:ext cx="0" cy="27424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grpSp>
          <p:nvGrpSpPr>
            <p:cNvPr id="44" name="Group 44"/>
            <p:cNvGrpSpPr>
              <a:grpSpLocks/>
            </p:cNvGrpSpPr>
            <p:nvPr/>
          </p:nvGrpSpPr>
          <p:grpSpPr bwMode="auto">
            <a:xfrm rot="5400000">
              <a:off x="2205307" y="1966898"/>
              <a:ext cx="55004" cy="276636"/>
              <a:chOff x="4300" y="10080"/>
              <a:chExt cx="143" cy="725"/>
            </a:xfrm>
          </p:grpSpPr>
          <p:sp>
            <p:nvSpPr>
              <p:cNvPr id="45" name="AutoShape 45"/>
              <p:cNvSpPr>
                <a:spLocks/>
              </p:cNvSpPr>
              <p:nvPr/>
            </p:nvSpPr>
            <p:spPr bwMode="auto">
              <a:xfrm>
                <a:off x="4300" y="10080"/>
                <a:ext cx="143" cy="143"/>
              </a:xfrm>
              <a:prstGeom prst="rightBracket">
                <a:avLst>
                  <a:gd name="adj" fmla="val 41958"/>
                </a:avLst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" name="AutoShape 46"/>
              <p:cNvSpPr>
                <a:spLocks/>
              </p:cNvSpPr>
              <p:nvPr/>
            </p:nvSpPr>
            <p:spPr bwMode="auto">
              <a:xfrm>
                <a:off x="4300" y="10224"/>
                <a:ext cx="143" cy="143"/>
              </a:xfrm>
              <a:prstGeom prst="rightBracket">
                <a:avLst>
                  <a:gd name="adj" fmla="val 41958"/>
                </a:avLst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7" name="AutoShape 47"/>
              <p:cNvSpPr>
                <a:spLocks/>
              </p:cNvSpPr>
              <p:nvPr/>
            </p:nvSpPr>
            <p:spPr bwMode="auto">
              <a:xfrm>
                <a:off x="4300" y="10368"/>
                <a:ext cx="143" cy="143"/>
              </a:xfrm>
              <a:prstGeom prst="rightBracket">
                <a:avLst>
                  <a:gd name="adj" fmla="val 41958"/>
                </a:avLst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8" name="AutoShape 48"/>
              <p:cNvSpPr>
                <a:spLocks/>
              </p:cNvSpPr>
              <p:nvPr/>
            </p:nvSpPr>
            <p:spPr bwMode="auto">
              <a:xfrm>
                <a:off x="4300" y="10515"/>
                <a:ext cx="143" cy="143"/>
              </a:xfrm>
              <a:prstGeom prst="rightBracket">
                <a:avLst>
                  <a:gd name="adj" fmla="val 41958"/>
                </a:avLst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9" name="AutoShape 49"/>
              <p:cNvSpPr>
                <a:spLocks/>
              </p:cNvSpPr>
              <p:nvPr/>
            </p:nvSpPr>
            <p:spPr bwMode="auto">
              <a:xfrm>
                <a:off x="4300" y="10662"/>
                <a:ext cx="143" cy="143"/>
              </a:xfrm>
              <a:prstGeom prst="rightBracket">
                <a:avLst>
                  <a:gd name="adj" fmla="val 41958"/>
                </a:avLst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50" name="Line 50"/>
            <p:cNvSpPr>
              <a:spLocks noChangeShapeType="1"/>
            </p:cNvSpPr>
            <p:nvPr/>
          </p:nvSpPr>
          <p:spPr bwMode="auto">
            <a:xfrm flipH="1" flipV="1">
              <a:off x="2369999" y="2073453"/>
              <a:ext cx="18041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1" name="Line 51"/>
            <p:cNvSpPr>
              <a:spLocks noChangeShapeType="1"/>
            </p:cNvSpPr>
            <p:nvPr/>
          </p:nvSpPr>
          <p:spPr bwMode="auto">
            <a:xfrm flipH="1" flipV="1">
              <a:off x="1925728" y="2075778"/>
              <a:ext cx="16913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2" name="Line 52"/>
            <p:cNvSpPr>
              <a:spLocks noChangeShapeType="1"/>
            </p:cNvSpPr>
            <p:nvPr/>
          </p:nvSpPr>
          <p:spPr bwMode="auto">
            <a:xfrm flipH="1" flipV="1">
              <a:off x="2213640" y="1866609"/>
              <a:ext cx="0" cy="13247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3" name="Line 53"/>
            <p:cNvSpPr>
              <a:spLocks noChangeShapeType="1"/>
            </p:cNvSpPr>
            <p:nvPr/>
          </p:nvSpPr>
          <p:spPr bwMode="auto">
            <a:xfrm flipH="1" flipV="1">
              <a:off x="2254233" y="1866609"/>
              <a:ext cx="0" cy="13247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4" name="Line 54"/>
            <p:cNvSpPr>
              <a:spLocks noChangeShapeType="1"/>
            </p:cNvSpPr>
            <p:nvPr/>
          </p:nvSpPr>
          <p:spPr bwMode="auto">
            <a:xfrm flipH="1" flipV="1">
              <a:off x="2252729" y="1929359"/>
              <a:ext cx="29768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5" name="Line 55"/>
            <p:cNvSpPr>
              <a:spLocks noChangeShapeType="1"/>
            </p:cNvSpPr>
            <p:nvPr/>
          </p:nvSpPr>
          <p:spPr bwMode="auto">
            <a:xfrm flipH="1">
              <a:off x="1918962" y="1931683"/>
              <a:ext cx="29091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6" name="Text Box 56"/>
            <p:cNvSpPr txBox="1">
              <a:spLocks noChangeArrowheads="1"/>
            </p:cNvSpPr>
            <p:nvPr/>
          </p:nvSpPr>
          <p:spPr bwMode="auto">
            <a:xfrm>
              <a:off x="2080584" y="1632649"/>
              <a:ext cx="294677" cy="22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8000" tIns="10800" rIns="18000" bIns="10800"/>
            <a:lstStyle/>
            <a:p>
              <a:r>
                <a:rPr lang="fr-FR" sz="1100">
                  <a:latin typeface="Arial" charset="0"/>
                </a:rPr>
                <a:t>C</a:t>
              </a:r>
              <a:r>
                <a:rPr lang="fr-FR" sz="1100" baseline="-25000">
                  <a:latin typeface="Arial" charset="0"/>
                </a:rPr>
                <a:t>S</a:t>
              </a:r>
              <a:endParaRPr lang="fr-FR"/>
            </a:p>
          </p:txBody>
        </p:sp>
        <p:sp>
          <p:nvSpPr>
            <p:cNvPr id="57" name="Text Box 57"/>
            <p:cNvSpPr txBox="1">
              <a:spLocks noChangeArrowheads="1"/>
            </p:cNvSpPr>
            <p:nvPr/>
          </p:nvSpPr>
          <p:spPr bwMode="auto">
            <a:xfrm>
              <a:off x="2394054" y="2088173"/>
              <a:ext cx="294677" cy="22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8000" tIns="10800" rIns="18000" bIns="10800"/>
            <a:lstStyle/>
            <a:p>
              <a:r>
                <a:rPr lang="fr-FR" sz="1100">
                  <a:latin typeface="Arial" charset="0"/>
                </a:rPr>
                <a:t>L</a:t>
              </a:r>
              <a:endParaRPr lang="fr-FR"/>
            </a:p>
          </p:txBody>
        </p:sp>
        <p:sp>
          <p:nvSpPr>
            <p:cNvPr id="58" name="Line 58"/>
            <p:cNvSpPr>
              <a:spLocks noChangeShapeType="1"/>
            </p:cNvSpPr>
            <p:nvPr/>
          </p:nvSpPr>
          <p:spPr bwMode="auto">
            <a:xfrm flipH="1" flipV="1">
              <a:off x="1645333" y="1868933"/>
              <a:ext cx="0" cy="13247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9" name="Line 59"/>
            <p:cNvSpPr>
              <a:spLocks noChangeShapeType="1"/>
            </p:cNvSpPr>
            <p:nvPr/>
          </p:nvSpPr>
          <p:spPr bwMode="auto">
            <a:xfrm flipH="1" flipV="1">
              <a:off x="1685927" y="1868933"/>
              <a:ext cx="0" cy="13247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0" name="Line 60"/>
            <p:cNvSpPr>
              <a:spLocks noChangeShapeType="1"/>
            </p:cNvSpPr>
            <p:nvPr/>
          </p:nvSpPr>
          <p:spPr bwMode="auto">
            <a:xfrm flipH="1">
              <a:off x="1429587" y="1934007"/>
              <a:ext cx="21198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1" name="Line 61"/>
            <p:cNvSpPr>
              <a:spLocks noChangeShapeType="1"/>
            </p:cNvSpPr>
            <p:nvPr/>
          </p:nvSpPr>
          <p:spPr bwMode="auto">
            <a:xfrm flipH="1">
              <a:off x="1684423" y="1931683"/>
              <a:ext cx="24581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2" name="Text Box 62"/>
            <p:cNvSpPr txBox="1">
              <a:spLocks noChangeArrowheads="1"/>
            </p:cNvSpPr>
            <p:nvPr/>
          </p:nvSpPr>
          <p:spPr bwMode="auto">
            <a:xfrm>
              <a:off x="1543850" y="1634973"/>
              <a:ext cx="294677" cy="22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8000" tIns="10800" rIns="18000" bIns="10800"/>
            <a:lstStyle/>
            <a:p>
              <a:r>
                <a:rPr lang="fr-FR" sz="1100">
                  <a:latin typeface="Arial" charset="0"/>
                </a:rPr>
                <a:t>C</a:t>
              </a:r>
              <a:r>
                <a:rPr lang="fr-FR" sz="1100" baseline="-25000">
                  <a:latin typeface="Arial" charset="0"/>
                </a:rPr>
                <a:t>T</a:t>
              </a:r>
              <a:endParaRPr lang="fr-FR"/>
            </a:p>
          </p:txBody>
        </p:sp>
        <p:sp>
          <p:nvSpPr>
            <p:cNvPr id="63" name="Text Box 63"/>
            <p:cNvSpPr txBox="1">
              <a:spLocks noChangeArrowheads="1"/>
            </p:cNvSpPr>
            <p:nvPr/>
          </p:nvSpPr>
          <p:spPr bwMode="auto">
            <a:xfrm>
              <a:off x="2267764" y="1135292"/>
              <a:ext cx="294677" cy="22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8000" tIns="10800" rIns="18000" bIns="10800"/>
            <a:lstStyle/>
            <a:p>
              <a:r>
                <a:rPr lang="fr-FR" sz="1100">
                  <a:latin typeface="Arial" charset="0"/>
                </a:rPr>
                <a:t>C</a:t>
              </a:r>
              <a:r>
                <a:rPr lang="fr-FR" sz="1100" baseline="-25000">
                  <a:latin typeface="Arial" charset="0"/>
                </a:rPr>
                <a:t>T</a:t>
              </a:r>
              <a:endParaRPr lang="fr-FR"/>
            </a:p>
          </p:txBody>
        </p:sp>
        <p:sp>
          <p:nvSpPr>
            <p:cNvPr id="64" name="Line 64"/>
            <p:cNvSpPr>
              <a:spLocks noChangeShapeType="1"/>
            </p:cNvSpPr>
            <p:nvPr/>
          </p:nvSpPr>
          <p:spPr bwMode="auto">
            <a:xfrm flipH="1" flipV="1">
              <a:off x="2750373" y="1864284"/>
              <a:ext cx="0" cy="13247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5" name="Line 65"/>
            <p:cNvSpPr>
              <a:spLocks noChangeShapeType="1"/>
            </p:cNvSpPr>
            <p:nvPr/>
          </p:nvSpPr>
          <p:spPr bwMode="auto">
            <a:xfrm flipH="1" flipV="1">
              <a:off x="2790967" y="1864284"/>
              <a:ext cx="0" cy="13247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6" name="Line 66"/>
            <p:cNvSpPr>
              <a:spLocks noChangeShapeType="1"/>
            </p:cNvSpPr>
            <p:nvPr/>
          </p:nvSpPr>
          <p:spPr bwMode="auto">
            <a:xfrm flipH="1">
              <a:off x="2534627" y="1929359"/>
              <a:ext cx="21198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7" name="Line 67"/>
            <p:cNvSpPr>
              <a:spLocks noChangeShapeType="1"/>
            </p:cNvSpPr>
            <p:nvPr/>
          </p:nvSpPr>
          <p:spPr bwMode="auto">
            <a:xfrm flipH="1">
              <a:off x="2789463" y="1927035"/>
              <a:ext cx="24581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8" name="Text Box 68"/>
            <p:cNvSpPr txBox="1">
              <a:spLocks noChangeArrowheads="1"/>
            </p:cNvSpPr>
            <p:nvPr/>
          </p:nvSpPr>
          <p:spPr bwMode="auto">
            <a:xfrm>
              <a:off x="2648890" y="1630325"/>
              <a:ext cx="294677" cy="22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8000" tIns="10800" rIns="18000" bIns="10800"/>
            <a:lstStyle/>
            <a:p>
              <a:r>
                <a:rPr lang="fr-FR" sz="1100">
                  <a:latin typeface="Arial" charset="0"/>
                </a:rPr>
                <a:t>C</a:t>
              </a:r>
              <a:r>
                <a:rPr lang="fr-FR" sz="1100" baseline="-25000">
                  <a:latin typeface="Arial" charset="0"/>
                </a:rPr>
                <a:t>T</a:t>
              </a:r>
              <a:endParaRPr lang="fr-FR"/>
            </a:p>
          </p:txBody>
        </p:sp>
        <p:sp>
          <p:nvSpPr>
            <p:cNvPr id="69" name="Line 69"/>
            <p:cNvSpPr>
              <a:spLocks noChangeShapeType="1"/>
            </p:cNvSpPr>
            <p:nvPr/>
          </p:nvSpPr>
          <p:spPr bwMode="auto">
            <a:xfrm flipV="1">
              <a:off x="2199357" y="2237690"/>
              <a:ext cx="0" cy="15571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0" name="Line 70"/>
            <p:cNvSpPr>
              <a:spLocks noChangeShapeType="1"/>
            </p:cNvSpPr>
            <p:nvPr/>
          </p:nvSpPr>
          <p:spPr bwMode="auto">
            <a:xfrm>
              <a:off x="2109149" y="2460029"/>
              <a:ext cx="18041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1" name="Line 71"/>
            <p:cNvSpPr>
              <a:spLocks noChangeShapeType="1"/>
            </p:cNvSpPr>
            <p:nvPr/>
          </p:nvSpPr>
          <p:spPr bwMode="auto">
            <a:xfrm>
              <a:off x="2108398" y="2401926"/>
              <a:ext cx="18041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2" name="Line 72"/>
            <p:cNvSpPr>
              <a:spLocks noChangeShapeType="1"/>
            </p:cNvSpPr>
            <p:nvPr/>
          </p:nvSpPr>
          <p:spPr bwMode="auto">
            <a:xfrm flipV="1">
              <a:off x="2199357" y="2458479"/>
              <a:ext cx="0" cy="27424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3" name="Text Box 73"/>
            <p:cNvSpPr txBox="1">
              <a:spLocks noChangeArrowheads="1"/>
            </p:cNvSpPr>
            <p:nvPr/>
          </p:nvSpPr>
          <p:spPr bwMode="auto">
            <a:xfrm>
              <a:off x="1886638" y="2327555"/>
              <a:ext cx="294677" cy="22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8000" tIns="10800" rIns="18000" bIns="10800"/>
            <a:lstStyle/>
            <a:p>
              <a:r>
                <a:rPr lang="fr-FR" sz="1100">
                  <a:latin typeface="Arial" charset="0"/>
                </a:rPr>
                <a:t>C</a:t>
              </a:r>
              <a:r>
                <a:rPr lang="fr-FR" sz="1100" baseline="-25000">
                  <a:latin typeface="Arial" charset="0"/>
                </a:rPr>
                <a:t>T</a:t>
              </a:r>
              <a:endParaRPr lang="fr-FR"/>
            </a:p>
          </p:txBody>
        </p:sp>
        <p:sp>
          <p:nvSpPr>
            <p:cNvPr id="74" name="Line 74"/>
            <p:cNvSpPr>
              <a:spLocks noChangeShapeType="1"/>
            </p:cNvSpPr>
            <p:nvPr/>
          </p:nvSpPr>
          <p:spPr bwMode="auto">
            <a:xfrm flipV="1">
              <a:off x="1919714" y="1421931"/>
              <a:ext cx="0" cy="2835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5" name="Line 75"/>
            <p:cNvSpPr>
              <a:spLocks noChangeShapeType="1"/>
            </p:cNvSpPr>
            <p:nvPr/>
          </p:nvSpPr>
          <p:spPr bwMode="auto">
            <a:xfrm flipV="1">
              <a:off x="1828003" y="720710"/>
              <a:ext cx="322578" cy="62219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6" name="Line 76"/>
            <p:cNvSpPr>
              <a:spLocks noChangeShapeType="1"/>
            </p:cNvSpPr>
            <p:nvPr/>
          </p:nvSpPr>
          <p:spPr bwMode="auto">
            <a:xfrm flipV="1">
              <a:off x="1924975" y="1227868"/>
              <a:ext cx="124035" cy="16152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 type="triangle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7" name="Line 77"/>
            <p:cNvSpPr>
              <a:spLocks noChangeShapeType="1"/>
            </p:cNvSpPr>
            <p:nvPr/>
          </p:nvSpPr>
          <p:spPr bwMode="auto">
            <a:xfrm flipH="1">
              <a:off x="1821237" y="1218572"/>
              <a:ext cx="227774" cy="131311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grpSp>
          <p:nvGrpSpPr>
            <p:cNvPr id="78" name="Group 78"/>
            <p:cNvGrpSpPr>
              <a:grpSpLocks/>
            </p:cNvGrpSpPr>
            <p:nvPr/>
          </p:nvGrpSpPr>
          <p:grpSpPr bwMode="auto">
            <a:xfrm>
              <a:off x="790619" y="1057047"/>
              <a:ext cx="1673346" cy="62751"/>
              <a:chOff x="6651" y="9207"/>
              <a:chExt cx="2226" cy="81"/>
            </a:xfrm>
          </p:grpSpPr>
          <p:sp>
            <p:nvSpPr>
              <p:cNvPr id="79" name="Line 79"/>
              <p:cNvSpPr>
                <a:spLocks noChangeShapeType="1"/>
              </p:cNvSpPr>
              <p:nvPr/>
            </p:nvSpPr>
            <p:spPr bwMode="auto">
              <a:xfrm flipV="1">
                <a:off x="6651" y="9207"/>
                <a:ext cx="42" cy="8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0" name="Line 80"/>
              <p:cNvSpPr>
                <a:spLocks noChangeShapeType="1"/>
              </p:cNvSpPr>
              <p:nvPr/>
            </p:nvSpPr>
            <p:spPr bwMode="auto">
              <a:xfrm flipV="1">
                <a:off x="6714" y="9207"/>
                <a:ext cx="42" cy="8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1" name="Line 81"/>
              <p:cNvSpPr>
                <a:spLocks noChangeShapeType="1"/>
              </p:cNvSpPr>
              <p:nvPr/>
            </p:nvSpPr>
            <p:spPr bwMode="auto">
              <a:xfrm flipV="1">
                <a:off x="6777" y="9207"/>
                <a:ext cx="42" cy="8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2" name="Line 82"/>
              <p:cNvSpPr>
                <a:spLocks noChangeShapeType="1"/>
              </p:cNvSpPr>
              <p:nvPr/>
            </p:nvSpPr>
            <p:spPr bwMode="auto">
              <a:xfrm flipV="1">
                <a:off x="6837" y="9207"/>
                <a:ext cx="42" cy="8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3" name="Line 83"/>
              <p:cNvSpPr>
                <a:spLocks noChangeShapeType="1"/>
              </p:cNvSpPr>
              <p:nvPr/>
            </p:nvSpPr>
            <p:spPr bwMode="auto">
              <a:xfrm flipV="1">
                <a:off x="6900" y="9207"/>
                <a:ext cx="42" cy="8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4" name="Line 84"/>
              <p:cNvSpPr>
                <a:spLocks noChangeShapeType="1"/>
              </p:cNvSpPr>
              <p:nvPr/>
            </p:nvSpPr>
            <p:spPr bwMode="auto">
              <a:xfrm flipV="1">
                <a:off x="6963" y="9207"/>
                <a:ext cx="42" cy="8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5" name="Line 85"/>
              <p:cNvSpPr>
                <a:spLocks noChangeShapeType="1"/>
              </p:cNvSpPr>
              <p:nvPr/>
            </p:nvSpPr>
            <p:spPr bwMode="auto">
              <a:xfrm flipV="1">
                <a:off x="7026" y="9207"/>
                <a:ext cx="42" cy="8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6" name="Line 86"/>
              <p:cNvSpPr>
                <a:spLocks noChangeShapeType="1"/>
              </p:cNvSpPr>
              <p:nvPr/>
            </p:nvSpPr>
            <p:spPr bwMode="auto">
              <a:xfrm flipV="1">
                <a:off x="7089" y="9207"/>
                <a:ext cx="42" cy="8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7" name="Line 87"/>
              <p:cNvSpPr>
                <a:spLocks noChangeShapeType="1"/>
              </p:cNvSpPr>
              <p:nvPr/>
            </p:nvSpPr>
            <p:spPr bwMode="auto">
              <a:xfrm flipV="1">
                <a:off x="7152" y="9207"/>
                <a:ext cx="42" cy="8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8" name="Line 88"/>
              <p:cNvSpPr>
                <a:spLocks noChangeShapeType="1"/>
              </p:cNvSpPr>
              <p:nvPr/>
            </p:nvSpPr>
            <p:spPr bwMode="auto">
              <a:xfrm flipV="1">
                <a:off x="7212" y="9207"/>
                <a:ext cx="42" cy="8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9" name="Line 89"/>
              <p:cNvSpPr>
                <a:spLocks noChangeShapeType="1"/>
              </p:cNvSpPr>
              <p:nvPr/>
            </p:nvSpPr>
            <p:spPr bwMode="auto">
              <a:xfrm flipV="1">
                <a:off x="7275" y="9207"/>
                <a:ext cx="42" cy="8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0" name="Line 90"/>
              <p:cNvSpPr>
                <a:spLocks noChangeShapeType="1"/>
              </p:cNvSpPr>
              <p:nvPr/>
            </p:nvSpPr>
            <p:spPr bwMode="auto">
              <a:xfrm flipV="1">
                <a:off x="7338" y="9207"/>
                <a:ext cx="42" cy="8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1" name="Line 91"/>
              <p:cNvSpPr>
                <a:spLocks noChangeShapeType="1"/>
              </p:cNvSpPr>
              <p:nvPr/>
            </p:nvSpPr>
            <p:spPr bwMode="auto">
              <a:xfrm flipV="1">
                <a:off x="7401" y="9207"/>
                <a:ext cx="42" cy="8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" name="Line 92"/>
              <p:cNvSpPr>
                <a:spLocks noChangeShapeType="1"/>
              </p:cNvSpPr>
              <p:nvPr/>
            </p:nvSpPr>
            <p:spPr bwMode="auto">
              <a:xfrm flipV="1">
                <a:off x="7464" y="9207"/>
                <a:ext cx="42" cy="8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" name="Line 93"/>
              <p:cNvSpPr>
                <a:spLocks noChangeShapeType="1"/>
              </p:cNvSpPr>
              <p:nvPr/>
            </p:nvSpPr>
            <p:spPr bwMode="auto">
              <a:xfrm flipV="1">
                <a:off x="7527" y="9207"/>
                <a:ext cx="42" cy="8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4" name="Line 94"/>
              <p:cNvSpPr>
                <a:spLocks noChangeShapeType="1"/>
              </p:cNvSpPr>
              <p:nvPr/>
            </p:nvSpPr>
            <p:spPr bwMode="auto">
              <a:xfrm flipV="1">
                <a:off x="7587" y="9207"/>
                <a:ext cx="42" cy="8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5" name="Line 95"/>
              <p:cNvSpPr>
                <a:spLocks noChangeShapeType="1"/>
              </p:cNvSpPr>
              <p:nvPr/>
            </p:nvSpPr>
            <p:spPr bwMode="auto">
              <a:xfrm flipV="1">
                <a:off x="7650" y="9207"/>
                <a:ext cx="42" cy="8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6" name="Line 96"/>
              <p:cNvSpPr>
                <a:spLocks noChangeShapeType="1"/>
              </p:cNvSpPr>
              <p:nvPr/>
            </p:nvSpPr>
            <p:spPr bwMode="auto">
              <a:xfrm flipV="1">
                <a:off x="7713" y="9207"/>
                <a:ext cx="42" cy="8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7" name="Line 97"/>
              <p:cNvSpPr>
                <a:spLocks noChangeShapeType="1"/>
              </p:cNvSpPr>
              <p:nvPr/>
            </p:nvSpPr>
            <p:spPr bwMode="auto">
              <a:xfrm flipV="1">
                <a:off x="7782" y="9207"/>
                <a:ext cx="42" cy="8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8" name="Line 98"/>
              <p:cNvSpPr>
                <a:spLocks noChangeShapeType="1"/>
              </p:cNvSpPr>
              <p:nvPr/>
            </p:nvSpPr>
            <p:spPr bwMode="auto">
              <a:xfrm flipV="1">
                <a:off x="7845" y="9207"/>
                <a:ext cx="42" cy="8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9" name="Line 99"/>
              <p:cNvSpPr>
                <a:spLocks noChangeShapeType="1"/>
              </p:cNvSpPr>
              <p:nvPr/>
            </p:nvSpPr>
            <p:spPr bwMode="auto">
              <a:xfrm flipV="1">
                <a:off x="7908" y="9207"/>
                <a:ext cx="42" cy="8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0" name="Line 100"/>
              <p:cNvSpPr>
                <a:spLocks noChangeShapeType="1"/>
              </p:cNvSpPr>
              <p:nvPr/>
            </p:nvSpPr>
            <p:spPr bwMode="auto">
              <a:xfrm flipV="1">
                <a:off x="7968" y="9207"/>
                <a:ext cx="42" cy="8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1" name="Line 101"/>
              <p:cNvSpPr>
                <a:spLocks noChangeShapeType="1"/>
              </p:cNvSpPr>
              <p:nvPr/>
            </p:nvSpPr>
            <p:spPr bwMode="auto">
              <a:xfrm flipV="1">
                <a:off x="8031" y="9207"/>
                <a:ext cx="42" cy="8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2" name="Line 102"/>
              <p:cNvSpPr>
                <a:spLocks noChangeShapeType="1"/>
              </p:cNvSpPr>
              <p:nvPr/>
            </p:nvSpPr>
            <p:spPr bwMode="auto">
              <a:xfrm flipV="1">
                <a:off x="8094" y="9207"/>
                <a:ext cx="42" cy="8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3" name="Line 103"/>
              <p:cNvSpPr>
                <a:spLocks noChangeShapeType="1"/>
              </p:cNvSpPr>
              <p:nvPr/>
            </p:nvSpPr>
            <p:spPr bwMode="auto">
              <a:xfrm flipV="1">
                <a:off x="8148" y="9207"/>
                <a:ext cx="42" cy="8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4" name="Line 104"/>
              <p:cNvSpPr>
                <a:spLocks noChangeShapeType="1"/>
              </p:cNvSpPr>
              <p:nvPr/>
            </p:nvSpPr>
            <p:spPr bwMode="auto">
              <a:xfrm flipV="1">
                <a:off x="8211" y="9207"/>
                <a:ext cx="42" cy="8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5" name="Line 105"/>
              <p:cNvSpPr>
                <a:spLocks noChangeShapeType="1"/>
              </p:cNvSpPr>
              <p:nvPr/>
            </p:nvSpPr>
            <p:spPr bwMode="auto">
              <a:xfrm flipV="1">
                <a:off x="8274" y="9207"/>
                <a:ext cx="42" cy="8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6" name="Line 106"/>
              <p:cNvSpPr>
                <a:spLocks noChangeShapeType="1"/>
              </p:cNvSpPr>
              <p:nvPr/>
            </p:nvSpPr>
            <p:spPr bwMode="auto">
              <a:xfrm flipV="1">
                <a:off x="8334" y="9207"/>
                <a:ext cx="42" cy="8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7" name="Line 107"/>
              <p:cNvSpPr>
                <a:spLocks noChangeShapeType="1"/>
              </p:cNvSpPr>
              <p:nvPr/>
            </p:nvSpPr>
            <p:spPr bwMode="auto">
              <a:xfrm flipV="1">
                <a:off x="8397" y="9207"/>
                <a:ext cx="42" cy="8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" name="Line 108"/>
              <p:cNvSpPr>
                <a:spLocks noChangeShapeType="1"/>
              </p:cNvSpPr>
              <p:nvPr/>
            </p:nvSpPr>
            <p:spPr bwMode="auto">
              <a:xfrm flipV="1">
                <a:off x="8460" y="9207"/>
                <a:ext cx="42" cy="8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9" name="Line 109"/>
              <p:cNvSpPr>
                <a:spLocks noChangeShapeType="1"/>
              </p:cNvSpPr>
              <p:nvPr/>
            </p:nvSpPr>
            <p:spPr bwMode="auto">
              <a:xfrm flipV="1">
                <a:off x="8523" y="9207"/>
                <a:ext cx="42" cy="8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0" name="Line 110"/>
              <p:cNvSpPr>
                <a:spLocks noChangeShapeType="1"/>
              </p:cNvSpPr>
              <p:nvPr/>
            </p:nvSpPr>
            <p:spPr bwMode="auto">
              <a:xfrm flipV="1">
                <a:off x="8586" y="9207"/>
                <a:ext cx="42" cy="8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1" name="Line 111"/>
              <p:cNvSpPr>
                <a:spLocks noChangeShapeType="1"/>
              </p:cNvSpPr>
              <p:nvPr/>
            </p:nvSpPr>
            <p:spPr bwMode="auto">
              <a:xfrm flipV="1">
                <a:off x="8649" y="9207"/>
                <a:ext cx="42" cy="8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2" name="Line 112"/>
              <p:cNvSpPr>
                <a:spLocks noChangeShapeType="1"/>
              </p:cNvSpPr>
              <p:nvPr/>
            </p:nvSpPr>
            <p:spPr bwMode="auto">
              <a:xfrm flipV="1">
                <a:off x="8709" y="9207"/>
                <a:ext cx="42" cy="8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3" name="Line 113"/>
              <p:cNvSpPr>
                <a:spLocks noChangeShapeType="1"/>
              </p:cNvSpPr>
              <p:nvPr/>
            </p:nvSpPr>
            <p:spPr bwMode="auto">
              <a:xfrm flipV="1">
                <a:off x="8772" y="9207"/>
                <a:ext cx="42" cy="8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4" name="Line 114"/>
              <p:cNvSpPr>
                <a:spLocks noChangeShapeType="1"/>
              </p:cNvSpPr>
              <p:nvPr/>
            </p:nvSpPr>
            <p:spPr bwMode="auto">
              <a:xfrm flipV="1">
                <a:off x="8835" y="9207"/>
                <a:ext cx="42" cy="8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115" name="Line 115"/>
            <p:cNvSpPr>
              <a:spLocks noChangeShapeType="1"/>
            </p:cNvSpPr>
            <p:nvPr/>
          </p:nvSpPr>
          <p:spPr bwMode="auto">
            <a:xfrm flipV="1">
              <a:off x="2479751" y="1057047"/>
              <a:ext cx="31573" cy="627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6" name="Line 116"/>
            <p:cNvSpPr>
              <a:spLocks noChangeShapeType="1"/>
            </p:cNvSpPr>
            <p:nvPr/>
          </p:nvSpPr>
          <p:spPr bwMode="auto">
            <a:xfrm flipV="1">
              <a:off x="2527110" y="1057047"/>
              <a:ext cx="31573" cy="627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7" name="Line 117"/>
            <p:cNvSpPr>
              <a:spLocks noChangeShapeType="1"/>
            </p:cNvSpPr>
            <p:nvPr/>
          </p:nvSpPr>
          <p:spPr bwMode="auto">
            <a:xfrm flipV="1">
              <a:off x="2574469" y="1057047"/>
              <a:ext cx="31573" cy="627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8" name="Line 118"/>
            <p:cNvSpPr>
              <a:spLocks noChangeShapeType="1"/>
            </p:cNvSpPr>
            <p:nvPr/>
          </p:nvSpPr>
          <p:spPr bwMode="auto">
            <a:xfrm flipV="1">
              <a:off x="2619573" y="1057047"/>
              <a:ext cx="31573" cy="627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9" name="Line 119"/>
            <p:cNvSpPr>
              <a:spLocks noChangeShapeType="1"/>
            </p:cNvSpPr>
            <p:nvPr/>
          </p:nvSpPr>
          <p:spPr bwMode="auto">
            <a:xfrm flipV="1">
              <a:off x="2666932" y="1057047"/>
              <a:ext cx="31573" cy="627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20" name="Line 120"/>
            <p:cNvSpPr>
              <a:spLocks noChangeShapeType="1"/>
            </p:cNvSpPr>
            <p:nvPr/>
          </p:nvSpPr>
          <p:spPr bwMode="auto">
            <a:xfrm flipV="1">
              <a:off x="2714290" y="1057047"/>
              <a:ext cx="31573" cy="627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21" name="Line 121"/>
            <p:cNvSpPr>
              <a:spLocks noChangeShapeType="1"/>
            </p:cNvSpPr>
            <p:nvPr/>
          </p:nvSpPr>
          <p:spPr bwMode="auto">
            <a:xfrm flipV="1">
              <a:off x="2761649" y="1057047"/>
              <a:ext cx="31573" cy="627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22" name="Line 122"/>
            <p:cNvSpPr>
              <a:spLocks noChangeShapeType="1"/>
            </p:cNvSpPr>
            <p:nvPr/>
          </p:nvSpPr>
          <p:spPr bwMode="auto">
            <a:xfrm flipV="1">
              <a:off x="2809008" y="1057047"/>
              <a:ext cx="31573" cy="627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23" name="Line 123"/>
            <p:cNvSpPr>
              <a:spLocks noChangeShapeType="1"/>
            </p:cNvSpPr>
            <p:nvPr/>
          </p:nvSpPr>
          <p:spPr bwMode="auto">
            <a:xfrm flipV="1">
              <a:off x="2856367" y="1057047"/>
              <a:ext cx="31573" cy="627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24" name="Line 124"/>
            <p:cNvSpPr>
              <a:spLocks noChangeShapeType="1"/>
            </p:cNvSpPr>
            <p:nvPr/>
          </p:nvSpPr>
          <p:spPr bwMode="auto">
            <a:xfrm flipV="1">
              <a:off x="2901471" y="1057047"/>
              <a:ext cx="31573" cy="627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25" name="Line 125"/>
            <p:cNvSpPr>
              <a:spLocks noChangeShapeType="1"/>
            </p:cNvSpPr>
            <p:nvPr/>
          </p:nvSpPr>
          <p:spPr bwMode="auto">
            <a:xfrm flipV="1">
              <a:off x="2948830" y="1057047"/>
              <a:ext cx="31573" cy="627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26" name="Line 126"/>
            <p:cNvSpPr>
              <a:spLocks noChangeShapeType="1"/>
            </p:cNvSpPr>
            <p:nvPr/>
          </p:nvSpPr>
          <p:spPr bwMode="auto">
            <a:xfrm flipV="1">
              <a:off x="2996188" y="1057047"/>
              <a:ext cx="31573" cy="627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27" name="Line 127"/>
            <p:cNvSpPr>
              <a:spLocks noChangeShapeType="1"/>
            </p:cNvSpPr>
            <p:nvPr/>
          </p:nvSpPr>
          <p:spPr bwMode="auto">
            <a:xfrm flipV="1">
              <a:off x="3036782" y="1057047"/>
              <a:ext cx="31573" cy="627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28" name="Line 128"/>
            <p:cNvSpPr>
              <a:spLocks noChangeShapeType="1"/>
            </p:cNvSpPr>
            <p:nvPr/>
          </p:nvSpPr>
          <p:spPr bwMode="auto">
            <a:xfrm flipV="1">
              <a:off x="3084141" y="1057047"/>
              <a:ext cx="31573" cy="627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29" name="Line 129"/>
            <p:cNvSpPr>
              <a:spLocks noChangeShapeType="1"/>
            </p:cNvSpPr>
            <p:nvPr/>
          </p:nvSpPr>
          <p:spPr bwMode="auto">
            <a:xfrm flipV="1">
              <a:off x="3131499" y="1057047"/>
              <a:ext cx="31573" cy="627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0" name="Line 130"/>
            <p:cNvSpPr>
              <a:spLocks noChangeShapeType="1"/>
            </p:cNvSpPr>
            <p:nvPr/>
          </p:nvSpPr>
          <p:spPr bwMode="auto">
            <a:xfrm flipV="1">
              <a:off x="3176603" y="1057047"/>
              <a:ext cx="31573" cy="627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1" name="Line 131"/>
            <p:cNvSpPr>
              <a:spLocks noChangeShapeType="1"/>
            </p:cNvSpPr>
            <p:nvPr/>
          </p:nvSpPr>
          <p:spPr bwMode="auto">
            <a:xfrm flipV="1">
              <a:off x="3223962" y="1057047"/>
              <a:ext cx="31573" cy="627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2" name="Line 132"/>
            <p:cNvSpPr>
              <a:spLocks noChangeShapeType="1"/>
            </p:cNvSpPr>
            <p:nvPr/>
          </p:nvSpPr>
          <p:spPr bwMode="auto">
            <a:xfrm flipV="1">
              <a:off x="3271321" y="1057047"/>
              <a:ext cx="31573" cy="627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3" name="Line 133"/>
            <p:cNvSpPr>
              <a:spLocks noChangeShapeType="1"/>
            </p:cNvSpPr>
            <p:nvPr/>
          </p:nvSpPr>
          <p:spPr bwMode="auto">
            <a:xfrm flipV="1">
              <a:off x="3318680" y="1057047"/>
              <a:ext cx="31573" cy="627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4" name="Line 134"/>
            <p:cNvSpPr>
              <a:spLocks noChangeShapeType="1"/>
            </p:cNvSpPr>
            <p:nvPr/>
          </p:nvSpPr>
          <p:spPr bwMode="auto">
            <a:xfrm flipV="1">
              <a:off x="3366039" y="1057047"/>
              <a:ext cx="31573" cy="627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5" name="Line 135"/>
            <p:cNvSpPr>
              <a:spLocks noChangeShapeType="1"/>
            </p:cNvSpPr>
            <p:nvPr/>
          </p:nvSpPr>
          <p:spPr bwMode="auto">
            <a:xfrm flipV="1">
              <a:off x="3413397" y="1057047"/>
              <a:ext cx="31573" cy="627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6" name="Line 136"/>
            <p:cNvSpPr>
              <a:spLocks noChangeShapeType="1"/>
            </p:cNvSpPr>
            <p:nvPr/>
          </p:nvSpPr>
          <p:spPr bwMode="auto">
            <a:xfrm flipV="1">
              <a:off x="3458501" y="1057047"/>
              <a:ext cx="31573" cy="627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7" name="Line 137"/>
            <p:cNvSpPr>
              <a:spLocks noChangeShapeType="1"/>
            </p:cNvSpPr>
            <p:nvPr/>
          </p:nvSpPr>
          <p:spPr bwMode="auto">
            <a:xfrm flipV="1">
              <a:off x="3505860" y="1057047"/>
              <a:ext cx="31573" cy="627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8" name="Line 138"/>
            <p:cNvSpPr>
              <a:spLocks noChangeShapeType="1"/>
            </p:cNvSpPr>
            <p:nvPr/>
          </p:nvSpPr>
          <p:spPr bwMode="auto">
            <a:xfrm flipV="1">
              <a:off x="3553219" y="1057047"/>
              <a:ext cx="31573" cy="627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9" name="Line 139"/>
            <p:cNvSpPr>
              <a:spLocks noChangeShapeType="1"/>
            </p:cNvSpPr>
            <p:nvPr/>
          </p:nvSpPr>
          <p:spPr bwMode="auto">
            <a:xfrm flipV="1">
              <a:off x="3600578" y="1057047"/>
              <a:ext cx="31573" cy="627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40" name="Line 140"/>
            <p:cNvSpPr>
              <a:spLocks noChangeShapeType="1"/>
            </p:cNvSpPr>
            <p:nvPr/>
          </p:nvSpPr>
          <p:spPr bwMode="auto">
            <a:xfrm flipV="1">
              <a:off x="3647937" y="1057047"/>
              <a:ext cx="31573" cy="627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41" name="Line 141"/>
            <p:cNvSpPr>
              <a:spLocks noChangeShapeType="1"/>
            </p:cNvSpPr>
            <p:nvPr/>
          </p:nvSpPr>
          <p:spPr bwMode="auto">
            <a:xfrm flipV="1">
              <a:off x="3695295" y="1057047"/>
              <a:ext cx="31573" cy="627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42" name="Line 142"/>
            <p:cNvSpPr>
              <a:spLocks noChangeShapeType="1"/>
            </p:cNvSpPr>
            <p:nvPr/>
          </p:nvSpPr>
          <p:spPr bwMode="auto">
            <a:xfrm flipV="1">
              <a:off x="768067" y="2737371"/>
              <a:ext cx="31573" cy="627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43" name="Line 143"/>
            <p:cNvSpPr>
              <a:spLocks noChangeShapeType="1"/>
            </p:cNvSpPr>
            <p:nvPr/>
          </p:nvSpPr>
          <p:spPr bwMode="auto">
            <a:xfrm flipV="1">
              <a:off x="815426" y="2737371"/>
              <a:ext cx="31573" cy="627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44" name="Line 144"/>
            <p:cNvSpPr>
              <a:spLocks noChangeShapeType="1"/>
            </p:cNvSpPr>
            <p:nvPr/>
          </p:nvSpPr>
          <p:spPr bwMode="auto">
            <a:xfrm flipV="1">
              <a:off x="862785" y="2737371"/>
              <a:ext cx="31573" cy="627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45" name="Line 145"/>
            <p:cNvSpPr>
              <a:spLocks noChangeShapeType="1"/>
            </p:cNvSpPr>
            <p:nvPr/>
          </p:nvSpPr>
          <p:spPr bwMode="auto">
            <a:xfrm flipV="1">
              <a:off x="907888" y="2737371"/>
              <a:ext cx="31573" cy="627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46" name="Line 146"/>
            <p:cNvSpPr>
              <a:spLocks noChangeShapeType="1"/>
            </p:cNvSpPr>
            <p:nvPr/>
          </p:nvSpPr>
          <p:spPr bwMode="auto">
            <a:xfrm flipV="1">
              <a:off x="955247" y="2737371"/>
              <a:ext cx="31573" cy="627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47" name="Line 147"/>
            <p:cNvSpPr>
              <a:spLocks noChangeShapeType="1"/>
            </p:cNvSpPr>
            <p:nvPr/>
          </p:nvSpPr>
          <p:spPr bwMode="auto">
            <a:xfrm flipV="1">
              <a:off x="1002606" y="2737371"/>
              <a:ext cx="31573" cy="627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48" name="Line 148"/>
            <p:cNvSpPr>
              <a:spLocks noChangeShapeType="1"/>
            </p:cNvSpPr>
            <p:nvPr/>
          </p:nvSpPr>
          <p:spPr bwMode="auto">
            <a:xfrm flipV="1">
              <a:off x="1049965" y="2737371"/>
              <a:ext cx="31573" cy="627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49" name="Line 149"/>
            <p:cNvSpPr>
              <a:spLocks noChangeShapeType="1"/>
            </p:cNvSpPr>
            <p:nvPr/>
          </p:nvSpPr>
          <p:spPr bwMode="auto">
            <a:xfrm flipV="1">
              <a:off x="1097324" y="2737371"/>
              <a:ext cx="31573" cy="627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50" name="Line 150"/>
            <p:cNvSpPr>
              <a:spLocks noChangeShapeType="1"/>
            </p:cNvSpPr>
            <p:nvPr/>
          </p:nvSpPr>
          <p:spPr bwMode="auto">
            <a:xfrm flipV="1">
              <a:off x="1144682" y="2737371"/>
              <a:ext cx="31573" cy="627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51" name="Line 151"/>
            <p:cNvSpPr>
              <a:spLocks noChangeShapeType="1"/>
            </p:cNvSpPr>
            <p:nvPr/>
          </p:nvSpPr>
          <p:spPr bwMode="auto">
            <a:xfrm flipV="1">
              <a:off x="1189786" y="2737371"/>
              <a:ext cx="31573" cy="627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52" name="Line 152"/>
            <p:cNvSpPr>
              <a:spLocks noChangeShapeType="1"/>
            </p:cNvSpPr>
            <p:nvPr/>
          </p:nvSpPr>
          <p:spPr bwMode="auto">
            <a:xfrm flipV="1">
              <a:off x="1237145" y="2737371"/>
              <a:ext cx="31573" cy="627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53" name="Line 153"/>
            <p:cNvSpPr>
              <a:spLocks noChangeShapeType="1"/>
            </p:cNvSpPr>
            <p:nvPr/>
          </p:nvSpPr>
          <p:spPr bwMode="auto">
            <a:xfrm flipV="1">
              <a:off x="1284504" y="2737371"/>
              <a:ext cx="31573" cy="627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54" name="Line 154"/>
            <p:cNvSpPr>
              <a:spLocks noChangeShapeType="1"/>
            </p:cNvSpPr>
            <p:nvPr/>
          </p:nvSpPr>
          <p:spPr bwMode="auto">
            <a:xfrm flipV="1">
              <a:off x="1331863" y="2737371"/>
              <a:ext cx="31573" cy="627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55" name="Line 155"/>
            <p:cNvSpPr>
              <a:spLocks noChangeShapeType="1"/>
            </p:cNvSpPr>
            <p:nvPr/>
          </p:nvSpPr>
          <p:spPr bwMode="auto">
            <a:xfrm flipV="1">
              <a:off x="1379222" y="2737371"/>
              <a:ext cx="31573" cy="627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56" name="Line 156"/>
            <p:cNvSpPr>
              <a:spLocks noChangeShapeType="1"/>
            </p:cNvSpPr>
            <p:nvPr/>
          </p:nvSpPr>
          <p:spPr bwMode="auto">
            <a:xfrm flipV="1">
              <a:off x="1426580" y="2737371"/>
              <a:ext cx="31573" cy="627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57" name="Line 157"/>
            <p:cNvSpPr>
              <a:spLocks noChangeShapeType="1"/>
            </p:cNvSpPr>
            <p:nvPr/>
          </p:nvSpPr>
          <p:spPr bwMode="auto">
            <a:xfrm flipV="1">
              <a:off x="1471684" y="2737371"/>
              <a:ext cx="31573" cy="627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58" name="Line 158"/>
            <p:cNvSpPr>
              <a:spLocks noChangeShapeType="1"/>
            </p:cNvSpPr>
            <p:nvPr/>
          </p:nvSpPr>
          <p:spPr bwMode="auto">
            <a:xfrm flipV="1">
              <a:off x="1519043" y="2737371"/>
              <a:ext cx="31573" cy="627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59" name="Line 159"/>
            <p:cNvSpPr>
              <a:spLocks noChangeShapeType="1"/>
            </p:cNvSpPr>
            <p:nvPr/>
          </p:nvSpPr>
          <p:spPr bwMode="auto">
            <a:xfrm flipV="1">
              <a:off x="1566402" y="2737371"/>
              <a:ext cx="31573" cy="627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60" name="Line 160"/>
            <p:cNvSpPr>
              <a:spLocks noChangeShapeType="1"/>
            </p:cNvSpPr>
            <p:nvPr/>
          </p:nvSpPr>
          <p:spPr bwMode="auto">
            <a:xfrm flipV="1">
              <a:off x="1618271" y="2737371"/>
              <a:ext cx="31573" cy="627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61" name="Line 161"/>
            <p:cNvSpPr>
              <a:spLocks noChangeShapeType="1"/>
            </p:cNvSpPr>
            <p:nvPr/>
          </p:nvSpPr>
          <p:spPr bwMode="auto">
            <a:xfrm flipV="1">
              <a:off x="1665630" y="2737371"/>
              <a:ext cx="31573" cy="627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62" name="Line 162"/>
            <p:cNvSpPr>
              <a:spLocks noChangeShapeType="1"/>
            </p:cNvSpPr>
            <p:nvPr/>
          </p:nvSpPr>
          <p:spPr bwMode="auto">
            <a:xfrm flipV="1">
              <a:off x="1712989" y="2737371"/>
              <a:ext cx="31573" cy="627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63" name="Line 163"/>
            <p:cNvSpPr>
              <a:spLocks noChangeShapeType="1"/>
            </p:cNvSpPr>
            <p:nvPr/>
          </p:nvSpPr>
          <p:spPr bwMode="auto">
            <a:xfrm flipV="1">
              <a:off x="1758092" y="2737371"/>
              <a:ext cx="31573" cy="627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64" name="Line 164"/>
            <p:cNvSpPr>
              <a:spLocks noChangeShapeType="1"/>
            </p:cNvSpPr>
            <p:nvPr/>
          </p:nvSpPr>
          <p:spPr bwMode="auto">
            <a:xfrm flipV="1">
              <a:off x="1805451" y="2737371"/>
              <a:ext cx="31573" cy="627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65" name="Line 165"/>
            <p:cNvSpPr>
              <a:spLocks noChangeShapeType="1"/>
            </p:cNvSpPr>
            <p:nvPr/>
          </p:nvSpPr>
          <p:spPr bwMode="auto">
            <a:xfrm flipV="1">
              <a:off x="1852810" y="2737371"/>
              <a:ext cx="31573" cy="627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66" name="Line 166"/>
            <p:cNvSpPr>
              <a:spLocks noChangeShapeType="1"/>
            </p:cNvSpPr>
            <p:nvPr/>
          </p:nvSpPr>
          <p:spPr bwMode="auto">
            <a:xfrm flipV="1">
              <a:off x="1893404" y="2737371"/>
              <a:ext cx="31573" cy="627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67" name="Line 167"/>
            <p:cNvSpPr>
              <a:spLocks noChangeShapeType="1"/>
            </p:cNvSpPr>
            <p:nvPr/>
          </p:nvSpPr>
          <p:spPr bwMode="auto">
            <a:xfrm flipV="1">
              <a:off x="1940762" y="2737371"/>
              <a:ext cx="31573" cy="627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68" name="Line 168"/>
            <p:cNvSpPr>
              <a:spLocks noChangeShapeType="1"/>
            </p:cNvSpPr>
            <p:nvPr/>
          </p:nvSpPr>
          <p:spPr bwMode="auto">
            <a:xfrm flipV="1">
              <a:off x="1988121" y="2737371"/>
              <a:ext cx="31573" cy="627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69" name="Line 169"/>
            <p:cNvSpPr>
              <a:spLocks noChangeShapeType="1"/>
            </p:cNvSpPr>
            <p:nvPr/>
          </p:nvSpPr>
          <p:spPr bwMode="auto">
            <a:xfrm flipV="1">
              <a:off x="2033225" y="2737371"/>
              <a:ext cx="31573" cy="627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70" name="Line 170"/>
            <p:cNvSpPr>
              <a:spLocks noChangeShapeType="1"/>
            </p:cNvSpPr>
            <p:nvPr/>
          </p:nvSpPr>
          <p:spPr bwMode="auto">
            <a:xfrm flipV="1">
              <a:off x="2080584" y="2737371"/>
              <a:ext cx="31573" cy="627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71" name="Line 171"/>
            <p:cNvSpPr>
              <a:spLocks noChangeShapeType="1"/>
            </p:cNvSpPr>
            <p:nvPr/>
          </p:nvSpPr>
          <p:spPr bwMode="auto">
            <a:xfrm flipV="1">
              <a:off x="2127943" y="2737371"/>
              <a:ext cx="31573" cy="627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72" name="Line 172"/>
            <p:cNvSpPr>
              <a:spLocks noChangeShapeType="1"/>
            </p:cNvSpPr>
            <p:nvPr/>
          </p:nvSpPr>
          <p:spPr bwMode="auto">
            <a:xfrm flipV="1">
              <a:off x="2175301" y="2737371"/>
              <a:ext cx="31573" cy="627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73" name="Line 173"/>
            <p:cNvSpPr>
              <a:spLocks noChangeShapeType="1"/>
            </p:cNvSpPr>
            <p:nvPr/>
          </p:nvSpPr>
          <p:spPr bwMode="auto">
            <a:xfrm flipV="1">
              <a:off x="2222660" y="2737371"/>
              <a:ext cx="31573" cy="627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74" name="Line 174"/>
            <p:cNvSpPr>
              <a:spLocks noChangeShapeType="1"/>
            </p:cNvSpPr>
            <p:nvPr/>
          </p:nvSpPr>
          <p:spPr bwMode="auto">
            <a:xfrm flipV="1">
              <a:off x="2270019" y="2737371"/>
              <a:ext cx="31573" cy="627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75" name="Line 175"/>
            <p:cNvSpPr>
              <a:spLocks noChangeShapeType="1"/>
            </p:cNvSpPr>
            <p:nvPr/>
          </p:nvSpPr>
          <p:spPr bwMode="auto">
            <a:xfrm flipV="1">
              <a:off x="2315123" y="2737371"/>
              <a:ext cx="31573" cy="627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76" name="Line 176"/>
            <p:cNvSpPr>
              <a:spLocks noChangeShapeType="1"/>
            </p:cNvSpPr>
            <p:nvPr/>
          </p:nvSpPr>
          <p:spPr bwMode="auto">
            <a:xfrm flipV="1">
              <a:off x="2362482" y="2737371"/>
              <a:ext cx="31573" cy="627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77" name="Line 177"/>
            <p:cNvSpPr>
              <a:spLocks noChangeShapeType="1"/>
            </p:cNvSpPr>
            <p:nvPr/>
          </p:nvSpPr>
          <p:spPr bwMode="auto">
            <a:xfrm flipV="1">
              <a:off x="2409841" y="2737371"/>
              <a:ext cx="31573" cy="627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78" name="Line 178"/>
            <p:cNvSpPr>
              <a:spLocks noChangeShapeType="1"/>
            </p:cNvSpPr>
            <p:nvPr/>
          </p:nvSpPr>
          <p:spPr bwMode="auto">
            <a:xfrm flipV="1">
              <a:off x="2457199" y="2737371"/>
              <a:ext cx="31573" cy="627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79" name="Line 179"/>
            <p:cNvSpPr>
              <a:spLocks noChangeShapeType="1"/>
            </p:cNvSpPr>
            <p:nvPr/>
          </p:nvSpPr>
          <p:spPr bwMode="auto">
            <a:xfrm flipV="1">
              <a:off x="2504558" y="2737371"/>
              <a:ext cx="31573" cy="627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80" name="Line 180"/>
            <p:cNvSpPr>
              <a:spLocks noChangeShapeType="1"/>
            </p:cNvSpPr>
            <p:nvPr/>
          </p:nvSpPr>
          <p:spPr bwMode="auto">
            <a:xfrm flipV="1">
              <a:off x="2551917" y="2737371"/>
              <a:ext cx="31573" cy="627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81" name="Line 181"/>
            <p:cNvSpPr>
              <a:spLocks noChangeShapeType="1"/>
            </p:cNvSpPr>
            <p:nvPr/>
          </p:nvSpPr>
          <p:spPr bwMode="auto">
            <a:xfrm flipV="1">
              <a:off x="2597021" y="2737371"/>
              <a:ext cx="31573" cy="627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82" name="Line 182"/>
            <p:cNvSpPr>
              <a:spLocks noChangeShapeType="1"/>
            </p:cNvSpPr>
            <p:nvPr/>
          </p:nvSpPr>
          <p:spPr bwMode="auto">
            <a:xfrm flipV="1">
              <a:off x="2644380" y="2737371"/>
              <a:ext cx="31573" cy="627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83" name="Line 183"/>
            <p:cNvSpPr>
              <a:spLocks noChangeShapeType="1"/>
            </p:cNvSpPr>
            <p:nvPr/>
          </p:nvSpPr>
          <p:spPr bwMode="auto">
            <a:xfrm flipV="1">
              <a:off x="2691739" y="2737371"/>
              <a:ext cx="31573" cy="627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84" name="Line 184"/>
            <p:cNvSpPr>
              <a:spLocks noChangeShapeType="1"/>
            </p:cNvSpPr>
            <p:nvPr/>
          </p:nvSpPr>
          <p:spPr bwMode="auto">
            <a:xfrm flipV="1">
              <a:off x="2739097" y="2737371"/>
              <a:ext cx="31573" cy="627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85" name="Line 185"/>
            <p:cNvSpPr>
              <a:spLocks noChangeShapeType="1"/>
            </p:cNvSpPr>
            <p:nvPr/>
          </p:nvSpPr>
          <p:spPr bwMode="auto">
            <a:xfrm flipV="1">
              <a:off x="2786456" y="2737371"/>
              <a:ext cx="31573" cy="627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86" name="Line 186"/>
            <p:cNvSpPr>
              <a:spLocks noChangeShapeType="1"/>
            </p:cNvSpPr>
            <p:nvPr/>
          </p:nvSpPr>
          <p:spPr bwMode="auto">
            <a:xfrm flipV="1">
              <a:off x="2833815" y="2737371"/>
              <a:ext cx="31573" cy="627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87" name="Line 187"/>
            <p:cNvSpPr>
              <a:spLocks noChangeShapeType="1"/>
            </p:cNvSpPr>
            <p:nvPr/>
          </p:nvSpPr>
          <p:spPr bwMode="auto">
            <a:xfrm flipV="1">
              <a:off x="2878919" y="2737371"/>
              <a:ext cx="31573" cy="627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88" name="Line 188"/>
            <p:cNvSpPr>
              <a:spLocks noChangeShapeType="1"/>
            </p:cNvSpPr>
            <p:nvPr/>
          </p:nvSpPr>
          <p:spPr bwMode="auto">
            <a:xfrm flipV="1">
              <a:off x="2926278" y="2737371"/>
              <a:ext cx="31573" cy="627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89" name="Line 189"/>
            <p:cNvSpPr>
              <a:spLocks noChangeShapeType="1"/>
            </p:cNvSpPr>
            <p:nvPr/>
          </p:nvSpPr>
          <p:spPr bwMode="auto">
            <a:xfrm flipV="1">
              <a:off x="2973637" y="2737371"/>
              <a:ext cx="31573" cy="627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90" name="Line 190"/>
            <p:cNvSpPr>
              <a:spLocks noChangeShapeType="1"/>
            </p:cNvSpPr>
            <p:nvPr/>
          </p:nvSpPr>
          <p:spPr bwMode="auto">
            <a:xfrm flipV="1">
              <a:off x="3014230" y="2737371"/>
              <a:ext cx="31573" cy="627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91" name="Line 191"/>
            <p:cNvSpPr>
              <a:spLocks noChangeShapeType="1"/>
            </p:cNvSpPr>
            <p:nvPr/>
          </p:nvSpPr>
          <p:spPr bwMode="auto">
            <a:xfrm flipV="1">
              <a:off x="3061589" y="2737371"/>
              <a:ext cx="31573" cy="627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92" name="Line 192"/>
            <p:cNvSpPr>
              <a:spLocks noChangeShapeType="1"/>
            </p:cNvSpPr>
            <p:nvPr/>
          </p:nvSpPr>
          <p:spPr bwMode="auto">
            <a:xfrm flipV="1">
              <a:off x="3108948" y="2737371"/>
              <a:ext cx="31573" cy="627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93" name="Line 193"/>
            <p:cNvSpPr>
              <a:spLocks noChangeShapeType="1"/>
            </p:cNvSpPr>
            <p:nvPr/>
          </p:nvSpPr>
          <p:spPr bwMode="auto">
            <a:xfrm flipV="1">
              <a:off x="3154051" y="2737371"/>
              <a:ext cx="31573" cy="627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94" name="Line 194"/>
            <p:cNvSpPr>
              <a:spLocks noChangeShapeType="1"/>
            </p:cNvSpPr>
            <p:nvPr/>
          </p:nvSpPr>
          <p:spPr bwMode="auto">
            <a:xfrm flipV="1">
              <a:off x="3201410" y="2737371"/>
              <a:ext cx="31573" cy="627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95" name="Line 195"/>
            <p:cNvSpPr>
              <a:spLocks noChangeShapeType="1"/>
            </p:cNvSpPr>
            <p:nvPr/>
          </p:nvSpPr>
          <p:spPr bwMode="auto">
            <a:xfrm flipV="1">
              <a:off x="3248769" y="2737371"/>
              <a:ext cx="31573" cy="627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96" name="Line 196"/>
            <p:cNvSpPr>
              <a:spLocks noChangeShapeType="1"/>
            </p:cNvSpPr>
            <p:nvPr/>
          </p:nvSpPr>
          <p:spPr bwMode="auto">
            <a:xfrm flipV="1">
              <a:off x="3296128" y="2737371"/>
              <a:ext cx="31573" cy="627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97" name="Line 197"/>
            <p:cNvSpPr>
              <a:spLocks noChangeShapeType="1"/>
            </p:cNvSpPr>
            <p:nvPr/>
          </p:nvSpPr>
          <p:spPr bwMode="auto">
            <a:xfrm flipV="1">
              <a:off x="3343487" y="2737371"/>
              <a:ext cx="31573" cy="627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98" name="Line 198"/>
            <p:cNvSpPr>
              <a:spLocks noChangeShapeType="1"/>
            </p:cNvSpPr>
            <p:nvPr/>
          </p:nvSpPr>
          <p:spPr bwMode="auto">
            <a:xfrm flipV="1">
              <a:off x="3390846" y="2737371"/>
              <a:ext cx="31573" cy="627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99" name="Line 199"/>
            <p:cNvSpPr>
              <a:spLocks noChangeShapeType="1"/>
            </p:cNvSpPr>
            <p:nvPr/>
          </p:nvSpPr>
          <p:spPr bwMode="auto">
            <a:xfrm flipV="1">
              <a:off x="3435949" y="2737371"/>
              <a:ext cx="31573" cy="627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0" name="Line 200"/>
            <p:cNvSpPr>
              <a:spLocks noChangeShapeType="1"/>
            </p:cNvSpPr>
            <p:nvPr/>
          </p:nvSpPr>
          <p:spPr bwMode="auto">
            <a:xfrm flipV="1">
              <a:off x="3483308" y="2737371"/>
              <a:ext cx="31573" cy="627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1" name="Line 201"/>
            <p:cNvSpPr>
              <a:spLocks noChangeShapeType="1"/>
            </p:cNvSpPr>
            <p:nvPr/>
          </p:nvSpPr>
          <p:spPr bwMode="auto">
            <a:xfrm flipV="1">
              <a:off x="3530667" y="2737371"/>
              <a:ext cx="31573" cy="627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2" name="Line 202"/>
            <p:cNvSpPr>
              <a:spLocks noChangeShapeType="1"/>
            </p:cNvSpPr>
            <p:nvPr/>
          </p:nvSpPr>
          <p:spPr bwMode="auto">
            <a:xfrm flipV="1">
              <a:off x="3578026" y="2737371"/>
              <a:ext cx="31573" cy="627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3" name="Line 203"/>
            <p:cNvSpPr>
              <a:spLocks noChangeShapeType="1"/>
            </p:cNvSpPr>
            <p:nvPr/>
          </p:nvSpPr>
          <p:spPr bwMode="auto">
            <a:xfrm flipV="1">
              <a:off x="3625385" y="2737371"/>
              <a:ext cx="31573" cy="627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4" name="Line 204"/>
            <p:cNvSpPr>
              <a:spLocks noChangeShapeType="1"/>
            </p:cNvSpPr>
            <p:nvPr/>
          </p:nvSpPr>
          <p:spPr bwMode="auto">
            <a:xfrm flipV="1">
              <a:off x="3672744" y="2737371"/>
              <a:ext cx="31573" cy="627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grpSp>
          <p:nvGrpSpPr>
            <p:cNvPr id="205" name="Group 205"/>
            <p:cNvGrpSpPr>
              <a:grpSpLocks/>
            </p:cNvGrpSpPr>
            <p:nvPr/>
          </p:nvGrpSpPr>
          <p:grpSpPr bwMode="auto">
            <a:xfrm>
              <a:off x="701163" y="1116699"/>
              <a:ext cx="60890" cy="1580388"/>
              <a:chOff x="6532" y="9284"/>
              <a:chExt cx="81" cy="2040"/>
            </a:xfrm>
          </p:grpSpPr>
          <p:sp>
            <p:nvSpPr>
              <p:cNvPr id="206" name="Line 206"/>
              <p:cNvSpPr>
                <a:spLocks noChangeShapeType="1"/>
              </p:cNvSpPr>
              <p:nvPr/>
            </p:nvSpPr>
            <p:spPr bwMode="auto">
              <a:xfrm rot="16200000" flipV="1">
                <a:off x="6552" y="11262"/>
                <a:ext cx="42" cy="8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7" name="Line 207"/>
              <p:cNvSpPr>
                <a:spLocks noChangeShapeType="1"/>
              </p:cNvSpPr>
              <p:nvPr/>
            </p:nvSpPr>
            <p:spPr bwMode="auto">
              <a:xfrm rot="16200000" flipV="1">
                <a:off x="6552" y="11199"/>
                <a:ext cx="42" cy="8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8" name="Line 208"/>
              <p:cNvSpPr>
                <a:spLocks noChangeShapeType="1"/>
              </p:cNvSpPr>
              <p:nvPr/>
            </p:nvSpPr>
            <p:spPr bwMode="auto">
              <a:xfrm rot="16200000" flipV="1">
                <a:off x="6552" y="11136"/>
                <a:ext cx="42" cy="8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9" name="Line 209"/>
              <p:cNvSpPr>
                <a:spLocks noChangeShapeType="1"/>
              </p:cNvSpPr>
              <p:nvPr/>
            </p:nvSpPr>
            <p:spPr bwMode="auto">
              <a:xfrm rot="16200000" flipV="1">
                <a:off x="6552" y="11073"/>
                <a:ext cx="42" cy="8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10" name="Line 210"/>
              <p:cNvSpPr>
                <a:spLocks noChangeShapeType="1"/>
              </p:cNvSpPr>
              <p:nvPr/>
            </p:nvSpPr>
            <p:spPr bwMode="auto">
              <a:xfrm rot="16200000" flipV="1">
                <a:off x="6552" y="11010"/>
                <a:ext cx="42" cy="8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11" name="Line 211"/>
              <p:cNvSpPr>
                <a:spLocks noChangeShapeType="1"/>
              </p:cNvSpPr>
              <p:nvPr/>
            </p:nvSpPr>
            <p:spPr bwMode="auto">
              <a:xfrm rot="16200000" flipV="1">
                <a:off x="6552" y="10947"/>
                <a:ext cx="42" cy="8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12" name="Line 212"/>
              <p:cNvSpPr>
                <a:spLocks noChangeShapeType="1"/>
              </p:cNvSpPr>
              <p:nvPr/>
            </p:nvSpPr>
            <p:spPr bwMode="auto">
              <a:xfrm rot="16200000" flipV="1">
                <a:off x="6552" y="10887"/>
                <a:ext cx="42" cy="8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13" name="Line 213"/>
              <p:cNvSpPr>
                <a:spLocks noChangeShapeType="1"/>
              </p:cNvSpPr>
              <p:nvPr/>
            </p:nvSpPr>
            <p:spPr bwMode="auto">
              <a:xfrm rot="16200000" flipV="1">
                <a:off x="6552" y="10824"/>
                <a:ext cx="42" cy="8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14" name="Line 214"/>
              <p:cNvSpPr>
                <a:spLocks noChangeShapeType="1"/>
              </p:cNvSpPr>
              <p:nvPr/>
            </p:nvSpPr>
            <p:spPr bwMode="auto">
              <a:xfrm rot="16200000" flipV="1">
                <a:off x="6552" y="10761"/>
                <a:ext cx="42" cy="8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15" name="Line 215"/>
              <p:cNvSpPr>
                <a:spLocks noChangeShapeType="1"/>
              </p:cNvSpPr>
              <p:nvPr/>
            </p:nvSpPr>
            <p:spPr bwMode="auto">
              <a:xfrm rot="16200000" flipV="1">
                <a:off x="6552" y="10698"/>
                <a:ext cx="42" cy="8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16" name="Line 216"/>
              <p:cNvSpPr>
                <a:spLocks noChangeShapeType="1"/>
              </p:cNvSpPr>
              <p:nvPr/>
            </p:nvSpPr>
            <p:spPr bwMode="auto">
              <a:xfrm rot="16200000" flipV="1">
                <a:off x="6552" y="10635"/>
                <a:ext cx="42" cy="8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17" name="Line 217"/>
              <p:cNvSpPr>
                <a:spLocks noChangeShapeType="1"/>
              </p:cNvSpPr>
              <p:nvPr/>
            </p:nvSpPr>
            <p:spPr bwMode="auto">
              <a:xfrm rot="16200000" flipV="1">
                <a:off x="6552" y="10572"/>
                <a:ext cx="42" cy="8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18" name="Line 218"/>
              <p:cNvSpPr>
                <a:spLocks noChangeShapeType="1"/>
              </p:cNvSpPr>
              <p:nvPr/>
            </p:nvSpPr>
            <p:spPr bwMode="auto">
              <a:xfrm rot="16200000" flipV="1">
                <a:off x="6552" y="10512"/>
                <a:ext cx="42" cy="8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19" name="Line 219"/>
              <p:cNvSpPr>
                <a:spLocks noChangeShapeType="1"/>
              </p:cNvSpPr>
              <p:nvPr/>
            </p:nvSpPr>
            <p:spPr bwMode="auto">
              <a:xfrm rot="16200000" flipV="1">
                <a:off x="6552" y="10449"/>
                <a:ext cx="42" cy="8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20" name="Line 220"/>
              <p:cNvSpPr>
                <a:spLocks noChangeShapeType="1"/>
              </p:cNvSpPr>
              <p:nvPr/>
            </p:nvSpPr>
            <p:spPr bwMode="auto">
              <a:xfrm rot="16200000" flipV="1">
                <a:off x="6552" y="10386"/>
                <a:ext cx="42" cy="8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21" name="Line 221"/>
              <p:cNvSpPr>
                <a:spLocks noChangeShapeType="1"/>
              </p:cNvSpPr>
              <p:nvPr/>
            </p:nvSpPr>
            <p:spPr bwMode="auto">
              <a:xfrm rot="16200000" flipV="1">
                <a:off x="6552" y="10317"/>
                <a:ext cx="42" cy="8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22" name="Line 222"/>
              <p:cNvSpPr>
                <a:spLocks noChangeShapeType="1"/>
              </p:cNvSpPr>
              <p:nvPr/>
            </p:nvSpPr>
            <p:spPr bwMode="auto">
              <a:xfrm rot="16200000" flipV="1">
                <a:off x="6552" y="10254"/>
                <a:ext cx="42" cy="8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23" name="Line 223"/>
              <p:cNvSpPr>
                <a:spLocks noChangeShapeType="1"/>
              </p:cNvSpPr>
              <p:nvPr/>
            </p:nvSpPr>
            <p:spPr bwMode="auto">
              <a:xfrm rot="16200000" flipV="1">
                <a:off x="6552" y="10191"/>
                <a:ext cx="42" cy="8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24" name="Line 224"/>
              <p:cNvSpPr>
                <a:spLocks noChangeShapeType="1"/>
              </p:cNvSpPr>
              <p:nvPr/>
            </p:nvSpPr>
            <p:spPr bwMode="auto">
              <a:xfrm rot="16200000" flipV="1">
                <a:off x="6552" y="10131"/>
                <a:ext cx="42" cy="8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25" name="Line 225"/>
              <p:cNvSpPr>
                <a:spLocks noChangeShapeType="1"/>
              </p:cNvSpPr>
              <p:nvPr/>
            </p:nvSpPr>
            <p:spPr bwMode="auto">
              <a:xfrm rot="16200000" flipV="1">
                <a:off x="6552" y="10068"/>
                <a:ext cx="42" cy="8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26" name="Line 226"/>
              <p:cNvSpPr>
                <a:spLocks noChangeShapeType="1"/>
              </p:cNvSpPr>
              <p:nvPr/>
            </p:nvSpPr>
            <p:spPr bwMode="auto">
              <a:xfrm rot="16200000" flipV="1">
                <a:off x="6552" y="10005"/>
                <a:ext cx="42" cy="8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27" name="Line 227"/>
              <p:cNvSpPr>
                <a:spLocks noChangeShapeType="1"/>
              </p:cNvSpPr>
              <p:nvPr/>
            </p:nvSpPr>
            <p:spPr bwMode="auto">
              <a:xfrm rot="16200000" flipV="1">
                <a:off x="6552" y="9951"/>
                <a:ext cx="42" cy="8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28" name="Line 228"/>
              <p:cNvSpPr>
                <a:spLocks noChangeShapeType="1"/>
              </p:cNvSpPr>
              <p:nvPr/>
            </p:nvSpPr>
            <p:spPr bwMode="auto">
              <a:xfrm rot="16200000" flipV="1">
                <a:off x="6552" y="9888"/>
                <a:ext cx="42" cy="8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29" name="Line 229"/>
              <p:cNvSpPr>
                <a:spLocks noChangeShapeType="1"/>
              </p:cNvSpPr>
              <p:nvPr/>
            </p:nvSpPr>
            <p:spPr bwMode="auto">
              <a:xfrm rot="16200000" flipV="1">
                <a:off x="6552" y="9825"/>
                <a:ext cx="42" cy="8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30" name="Line 230"/>
              <p:cNvSpPr>
                <a:spLocks noChangeShapeType="1"/>
              </p:cNvSpPr>
              <p:nvPr/>
            </p:nvSpPr>
            <p:spPr bwMode="auto">
              <a:xfrm rot="16200000" flipV="1">
                <a:off x="6552" y="9765"/>
                <a:ext cx="42" cy="8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31" name="Line 231"/>
              <p:cNvSpPr>
                <a:spLocks noChangeShapeType="1"/>
              </p:cNvSpPr>
              <p:nvPr/>
            </p:nvSpPr>
            <p:spPr bwMode="auto">
              <a:xfrm rot="16200000" flipV="1">
                <a:off x="6552" y="9702"/>
                <a:ext cx="42" cy="8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32" name="Line 232"/>
              <p:cNvSpPr>
                <a:spLocks noChangeShapeType="1"/>
              </p:cNvSpPr>
              <p:nvPr/>
            </p:nvSpPr>
            <p:spPr bwMode="auto">
              <a:xfrm rot="16200000" flipV="1">
                <a:off x="6552" y="9639"/>
                <a:ext cx="42" cy="8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33" name="Line 233"/>
              <p:cNvSpPr>
                <a:spLocks noChangeShapeType="1"/>
              </p:cNvSpPr>
              <p:nvPr/>
            </p:nvSpPr>
            <p:spPr bwMode="auto">
              <a:xfrm rot="16200000" flipV="1">
                <a:off x="6552" y="9576"/>
                <a:ext cx="42" cy="8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34" name="Line 234"/>
              <p:cNvSpPr>
                <a:spLocks noChangeShapeType="1"/>
              </p:cNvSpPr>
              <p:nvPr/>
            </p:nvSpPr>
            <p:spPr bwMode="auto">
              <a:xfrm rot="16200000" flipV="1">
                <a:off x="6552" y="9513"/>
                <a:ext cx="42" cy="8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35" name="Line 235"/>
              <p:cNvSpPr>
                <a:spLocks noChangeShapeType="1"/>
              </p:cNvSpPr>
              <p:nvPr/>
            </p:nvSpPr>
            <p:spPr bwMode="auto">
              <a:xfrm rot="16200000" flipV="1">
                <a:off x="6552" y="9450"/>
                <a:ext cx="42" cy="8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36" name="Line 236"/>
              <p:cNvSpPr>
                <a:spLocks noChangeShapeType="1"/>
              </p:cNvSpPr>
              <p:nvPr/>
            </p:nvSpPr>
            <p:spPr bwMode="auto">
              <a:xfrm rot="16200000" flipV="1">
                <a:off x="6552" y="9390"/>
                <a:ext cx="42" cy="8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37" name="Line 237"/>
              <p:cNvSpPr>
                <a:spLocks noChangeShapeType="1"/>
              </p:cNvSpPr>
              <p:nvPr/>
            </p:nvSpPr>
            <p:spPr bwMode="auto">
              <a:xfrm rot="16200000" flipV="1">
                <a:off x="6552" y="9327"/>
                <a:ext cx="42" cy="8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38" name="Line 238"/>
              <p:cNvSpPr>
                <a:spLocks noChangeShapeType="1"/>
              </p:cNvSpPr>
              <p:nvPr/>
            </p:nvSpPr>
            <p:spPr bwMode="auto">
              <a:xfrm rot="16200000" flipV="1">
                <a:off x="6552" y="9264"/>
                <a:ext cx="42" cy="8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239" name="Group 239"/>
            <p:cNvGrpSpPr>
              <a:grpSpLocks/>
            </p:cNvGrpSpPr>
            <p:nvPr/>
          </p:nvGrpSpPr>
          <p:grpSpPr bwMode="auto">
            <a:xfrm>
              <a:off x="3707323" y="1146912"/>
              <a:ext cx="60890" cy="1580388"/>
              <a:chOff x="6532" y="9284"/>
              <a:chExt cx="81" cy="2040"/>
            </a:xfrm>
          </p:grpSpPr>
          <p:sp>
            <p:nvSpPr>
              <p:cNvPr id="240" name="Line 240"/>
              <p:cNvSpPr>
                <a:spLocks noChangeShapeType="1"/>
              </p:cNvSpPr>
              <p:nvPr/>
            </p:nvSpPr>
            <p:spPr bwMode="auto">
              <a:xfrm rot="16200000" flipV="1">
                <a:off x="6552" y="11262"/>
                <a:ext cx="42" cy="8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41" name="Line 241"/>
              <p:cNvSpPr>
                <a:spLocks noChangeShapeType="1"/>
              </p:cNvSpPr>
              <p:nvPr/>
            </p:nvSpPr>
            <p:spPr bwMode="auto">
              <a:xfrm rot="16200000" flipV="1">
                <a:off x="6552" y="11199"/>
                <a:ext cx="42" cy="8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42" name="Line 242"/>
              <p:cNvSpPr>
                <a:spLocks noChangeShapeType="1"/>
              </p:cNvSpPr>
              <p:nvPr/>
            </p:nvSpPr>
            <p:spPr bwMode="auto">
              <a:xfrm rot="16200000" flipV="1">
                <a:off x="6552" y="11136"/>
                <a:ext cx="42" cy="8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43" name="Line 243"/>
              <p:cNvSpPr>
                <a:spLocks noChangeShapeType="1"/>
              </p:cNvSpPr>
              <p:nvPr/>
            </p:nvSpPr>
            <p:spPr bwMode="auto">
              <a:xfrm rot="16200000" flipV="1">
                <a:off x="6552" y="11073"/>
                <a:ext cx="42" cy="8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44" name="Line 244"/>
              <p:cNvSpPr>
                <a:spLocks noChangeShapeType="1"/>
              </p:cNvSpPr>
              <p:nvPr/>
            </p:nvSpPr>
            <p:spPr bwMode="auto">
              <a:xfrm rot="16200000" flipV="1">
                <a:off x="6552" y="11010"/>
                <a:ext cx="42" cy="8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45" name="Line 245"/>
              <p:cNvSpPr>
                <a:spLocks noChangeShapeType="1"/>
              </p:cNvSpPr>
              <p:nvPr/>
            </p:nvSpPr>
            <p:spPr bwMode="auto">
              <a:xfrm rot="16200000" flipV="1">
                <a:off x="6552" y="10947"/>
                <a:ext cx="42" cy="8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46" name="Line 246"/>
              <p:cNvSpPr>
                <a:spLocks noChangeShapeType="1"/>
              </p:cNvSpPr>
              <p:nvPr/>
            </p:nvSpPr>
            <p:spPr bwMode="auto">
              <a:xfrm rot="16200000" flipV="1">
                <a:off x="6552" y="10887"/>
                <a:ext cx="42" cy="8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47" name="Line 247"/>
              <p:cNvSpPr>
                <a:spLocks noChangeShapeType="1"/>
              </p:cNvSpPr>
              <p:nvPr/>
            </p:nvSpPr>
            <p:spPr bwMode="auto">
              <a:xfrm rot="16200000" flipV="1">
                <a:off x="6552" y="10824"/>
                <a:ext cx="42" cy="8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48" name="Line 248"/>
              <p:cNvSpPr>
                <a:spLocks noChangeShapeType="1"/>
              </p:cNvSpPr>
              <p:nvPr/>
            </p:nvSpPr>
            <p:spPr bwMode="auto">
              <a:xfrm rot="16200000" flipV="1">
                <a:off x="6552" y="10761"/>
                <a:ext cx="42" cy="8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49" name="Line 249"/>
              <p:cNvSpPr>
                <a:spLocks noChangeShapeType="1"/>
              </p:cNvSpPr>
              <p:nvPr/>
            </p:nvSpPr>
            <p:spPr bwMode="auto">
              <a:xfrm rot="16200000" flipV="1">
                <a:off x="6552" y="10698"/>
                <a:ext cx="42" cy="8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50" name="Line 250"/>
              <p:cNvSpPr>
                <a:spLocks noChangeShapeType="1"/>
              </p:cNvSpPr>
              <p:nvPr/>
            </p:nvSpPr>
            <p:spPr bwMode="auto">
              <a:xfrm rot="16200000" flipV="1">
                <a:off x="6552" y="10635"/>
                <a:ext cx="42" cy="8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51" name="Line 251"/>
              <p:cNvSpPr>
                <a:spLocks noChangeShapeType="1"/>
              </p:cNvSpPr>
              <p:nvPr/>
            </p:nvSpPr>
            <p:spPr bwMode="auto">
              <a:xfrm rot="16200000" flipV="1">
                <a:off x="6552" y="10572"/>
                <a:ext cx="42" cy="8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52" name="Line 252"/>
              <p:cNvSpPr>
                <a:spLocks noChangeShapeType="1"/>
              </p:cNvSpPr>
              <p:nvPr/>
            </p:nvSpPr>
            <p:spPr bwMode="auto">
              <a:xfrm rot="16200000" flipV="1">
                <a:off x="6552" y="10512"/>
                <a:ext cx="42" cy="8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53" name="Line 253"/>
              <p:cNvSpPr>
                <a:spLocks noChangeShapeType="1"/>
              </p:cNvSpPr>
              <p:nvPr/>
            </p:nvSpPr>
            <p:spPr bwMode="auto">
              <a:xfrm rot="16200000" flipV="1">
                <a:off x="6552" y="10449"/>
                <a:ext cx="42" cy="8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54" name="Line 254"/>
              <p:cNvSpPr>
                <a:spLocks noChangeShapeType="1"/>
              </p:cNvSpPr>
              <p:nvPr/>
            </p:nvSpPr>
            <p:spPr bwMode="auto">
              <a:xfrm rot="16200000" flipV="1">
                <a:off x="6552" y="10386"/>
                <a:ext cx="42" cy="8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55" name="Line 255"/>
              <p:cNvSpPr>
                <a:spLocks noChangeShapeType="1"/>
              </p:cNvSpPr>
              <p:nvPr/>
            </p:nvSpPr>
            <p:spPr bwMode="auto">
              <a:xfrm rot="16200000" flipV="1">
                <a:off x="6552" y="10317"/>
                <a:ext cx="42" cy="8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56" name="Line 256"/>
              <p:cNvSpPr>
                <a:spLocks noChangeShapeType="1"/>
              </p:cNvSpPr>
              <p:nvPr/>
            </p:nvSpPr>
            <p:spPr bwMode="auto">
              <a:xfrm rot="16200000" flipV="1">
                <a:off x="6552" y="10254"/>
                <a:ext cx="42" cy="8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57" name="Line 257"/>
              <p:cNvSpPr>
                <a:spLocks noChangeShapeType="1"/>
              </p:cNvSpPr>
              <p:nvPr/>
            </p:nvSpPr>
            <p:spPr bwMode="auto">
              <a:xfrm rot="16200000" flipV="1">
                <a:off x="6552" y="10191"/>
                <a:ext cx="42" cy="8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58" name="Line 258"/>
              <p:cNvSpPr>
                <a:spLocks noChangeShapeType="1"/>
              </p:cNvSpPr>
              <p:nvPr/>
            </p:nvSpPr>
            <p:spPr bwMode="auto">
              <a:xfrm rot="16200000" flipV="1">
                <a:off x="6552" y="10131"/>
                <a:ext cx="42" cy="8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59" name="Line 259"/>
              <p:cNvSpPr>
                <a:spLocks noChangeShapeType="1"/>
              </p:cNvSpPr>
              <p:nvPr/>
            </p:nvSpPr>
            <p:spPr bwMode="auto">
              <a:xfrm rot="16200000" flipV="1">
                <a:off x="6552" y="10068"/>
                <a:ext cx="42" cy="8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60" name="Line 260"/>
              <p:cNvSpPr>
                <a:spLocks noChangeShapeType="1"/>
              </p:cNvSpPr>
              <p:nvPr/>
            </p:nvSpPr>
            <p:spPr bwMode="auto">
              <a:xfrm rot="16200000" flipV="1">
                <a:off x="6552" y="10005"/>
                <a:ext cx="42" cy="8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61" name="Line 261"/>
              <p:cNvSpPr>
                <a:spLocks noChangeShapeType="1"/>
              </p:cNvSpPr>
              <p:nvPr/>
            </p:nvSpPr>
            <p:spPr bwMode="auto">
              <a:xfrm rot="16200000" flipV="1">
                <a:off x="6552" y="9951"/>
                <a:ext cx="42" cy="8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62" name="Line 262"/>
              <p:cNvSpPr>
                <a:spLocks noChangeShapeType="1"/>
              </p:cNvSpPr>
              <p:nvPr/>
            </p:nvSpPr>
            <p:spPr bwMode="auto">
              <a:xfrm rot="16200000" flipV="1">
                <a:off x="6552" y="9888"/>
                <a:ext cx="42" cy="8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63" name="Line 263"/>
              <p:cNvSpPr>
                <a:spLocks noChangeShapeType="1"/>
              </p:cNvSpPr>
              <p:nvPr/>
            </p:nvSpPr>
            <p:spPr bwMode="auto">
              <a:xfrm rot="16200000" flipV="1">
                <a:off x="6552" y="9825"/>
                <a:ext cx="42" cy="8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64" name="Line 264"/>
              <p:cNvSpPr>
                <a:spLocks noChangeShapeType="1"/>
              </p:cNvSpPr>
              <p:nvPr/>
            </p:nvSpPr>
            <p:spPr bwMode="auto">
              <a:xfrm rot="16200000" flipV="1">
                <a:off x="6552" y="9765"/>
                <a:ext cx="42" cy="8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65" name="Line 265"/>
              <p:cNvSpPr>
                <a:spLocks noChangeShapeType="1"/>
              </p:cNvSpPr>
              <p:nvPr/>
            </p:nvSpPr>
            <p:spPr bwMode="auto">
              <a:xfrm rot="16200000" flipV="1">
                <a:off x="6552" y="9702"/>
                <a:ext cx="42" cy="8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66" name="Line 266"/>
              <p:cNvSpPr>
                <a:spLocks noChangeShapeType="1"/>
              </p:cNvSpPr>
              <p:nvPr/>
            </p:nvSpPr>
            <p:spPr bwMode="auto">
              <a:xfrm rot="16200000" flipV="1">
                <a:off x="6552" y="9639"/>
                <a:ext cx="42" cy="8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67" name="Line 267"/>
              <p:cNvSpPr>
                <a:spLocks noChangeShapeType="1"/>
              </p:cNvSpPr>
              <p:nvPr/>
            </p:nvSpPr>
            <p:spPr bwMode="auto">
              <a:xfrm rot="16200000" flipV="1">
                <a:off x="6552" y="9576"/>
                <a:ext cx="42" cy="8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68" name="Line 268"/>
              <p:cNvSpPr>
                <a:spLocks noChangeShapeType="1"/>
              </p:cNvSpPr>
              <p:nvPr/>
            </p:nvSpPr>
            <p:spPr bwMode="auto">
              <a:xfrm rot="16200000" flipV="1">
                <a:off x="6552" y="9513"/>
                <a:ext cx="42" cy="8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69" name="Line 269"/>
              <p:cNvSpPr>
                <a:spLocks noChangeShapeType="1"/>
              </p:cNvSpPr>
              <p:nvPr/>
            </p:nvSpPr>
            <p:spPr bwMode="auto">
              <a:xfrm rot="16200000" flipV="1">
                <a:off x="6552" y="9450"/>
                <a:ext cx="42" cy="8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70" name="Line 270"/>
              <p:cNvSpPr>
                <a:spLocks noChangeShapeType="1"/>
              </p:cNvSpPr>
              <p:nvPr/>
            </p:nvSpPr>
            <p:spPr bwMode="auto">
              <a:xfrm rot="16200000" flipV="1">
                <a:off x="6552" y="9390"/>
                <a:ext cx="42" cy="8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71" name="Line 271"/>
              <p:cNvSpPr>
                <a:spLocks noChangeShapeType="1"/>
              </p:cNvSpPr>
              <p:nvPr/>
            </p:nvSpPr>
            <p:spPr bwMode="auto">
              <a:xfrm rot="16200000" flipV="1">
                <a:off x="6552" y="9327"/>
                <a:ext cx="42" cy="8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72" name="Line 272"/>
              <p:cNvSpPr>
                <a:spLocks noChangeShapeType="1"/>
              </p:cNvSpPr>
              <p:nvPr/>
            </p:nvSpPr>
            <p:spPr bwMode="auto">
              <a:xfrm rot="16200000" flipV="1">
                <a:off x="6552" y="9264"/>
                <a:ext cx="42" cy="8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273" name="Group 274"/>
            <p:cNvGrpSpPr>
              <a:grpSpLocks/>
            </p:cNvGrpSpPr>
            <p:nvPr/>
          </p:nvGrpSpPr>
          <p:grpSpPr bwMode="auto">
            <a:xfrm>
              <a:off x="4370386" y="1098919"/>
              <a:ext cx="2037724" cy="1402554"/>
              <a:chOff x="6897" y="11705"/>
              <a:chExt cx="2139" cy="1515"/>
            </a:xfrm>
          </p:grpSpPr>
          <p:grpSp>
            <p:nvGrpSpPr>
              <p:cNvPr id="274" name="Group 275"/>
              <p:cNvGrpSpPr>
                <a:grpSpLocks/>
              </p:cNvGrpSpPr>
              <p:nvPr/>
            </p:nvGrpSpPr>
            <p:grpSpPr bwMode="auto">
              <a:xfrm>
                <a:off x="6897" y="11705"/>
                <a:ext cx="2139" cy="1435"/>
                <a:chOff x="6897" y="11705"/>
                <a:chExt cx="2139" cy="1435"/>
              </a:xfrm>
            </p:grpSpPr>
            <p:grpSp>
              <p:nvGrpSpPr>
                <p:cNvPr id="300" name="Group 276"/>
                <p:cNvGrpSpPr>
                  <a:grpSpLocks/>
                </p:cNvGrpSpPr>
                <p:nvPr/>
              </p:nvGrpSpPr>
              <p:grpSpPr bwMode="auto">
                <a:xfrm rot="5400000">
                  <a:off x="7940" y="11891"/>
                  <a:ext cx="71" cy="368"/>
                  <a:chOff x="4300" y="10080"/>
                  <a:chExt cx="143" cy="725"/>
                </a:xfrm>
              </p:grpSpPr>
              <p:sp>
                <p:nvSpPr>
                  <p:cNvPr id="370" name="AutoShape 277"/>
                  <p:cNvSpPr>
                    <a:spLocks/>
                  </p:cNvSpPr>
                  <p:nvPr/>
                </p:nvSpPr>
                <p:spPr bwMode="auto">
                  <a:xfrm>
                    <a:off x="4300" y="10080"/>
                    <a:ext cx="143" cy="143"/>
                  </a:xfrm>
                  <a:prstGeom prst="rightBracket">
                    <a:avLst>
                      <a:gd name="adj" fmla="val 41958"/>
                    </a:avLst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71" name="AutoShape 278"/>
                  <p:cNvSpPr>
                    <a:spLocks/>
                  </p:cNvSpPr>
                  <p:nvPr/>
                </p:nvSpPr>
                <p:spPr bwMode="auto">
                  <a:xfrm>
                    <a:off x="4300" y="10224"/>
                    <a:ext cx="143" cy="143"/>
                  </a:xfrm>
                  <a:prstGeom prst="rightBracket">
                    <a:avLst>
                      <a:gd name="adj" fmla="val 41958"/>
                    </a:avLst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72" name="AutoShape 279"/>
                  <p:cNvSpPr>
                    <a:spLocks/>
                  </p:cNvSpPr>
                  <p:nvPr/>
                </p:nvSpPr>
                <p:spPr bwMode="auto">
                  <a:xfrm>
                    <a:off x="4300" y="10368"/>
                    <a:ext cx="143" cy="143"/>
                  </a:xfrm>
                  <a:prstGeom prst="rightBracket">
                    <a:avLst>
                      <a:gd name="adj" fmla="val 41958"/>
                    </a:avLst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73" name="AutoShape 280"/>
                  <p:cNvSpPr>
                    <a:spLocks/>
                  </p:cNvSpPr>
                  <p:nvPr/>
                </p:nvSpPr>
                <p:spPr bwMode="auto">
                  <a:xfrm>
                    <a:off x="4300" y="10515"/>
                    <a:ext cx="143" cy="143"/>
                  </a:xfrm>
                  <a:prstGeom prst="rightBracket">
                    <a:avLst>
                      <a:gd name="adj" fmla="val 41958"/>
                    </a:avLst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74" name="AutoShape 281"/>
                  <p:cNvSpPr>
                    <a:spLocks/>
                  </p:cNvSpPr>
                  <p:nvPr/>
                </p:nvSpPr>
                <p:spPr bwMode="auto">
                  <a:xfrm>
                    <a:off x="4300" y="10662"/>
                    <a:ext cx="143" cy="143"/>
                  </a:xfrm>
                  <a:prstGeom prst="rightBracket">
                    <a:avLst>
                      <a:gd name="adj" fmla="val 41958"/>
                    </a:avLst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301" name="Group 282"/>
                <p:cNvGrpSpPr>
                  <a:grpSpLocks/>
                </p:cNvGrpSpPr>
                <p:nvPr/>
              </p:nvGrpSpPr>
              <p:grpSpPr bwMode="auto">
                <a:xfrm rot="5400000">
                  <a:off x="8312" y="11891"/>
                  <a:ext cx="71" cy="368"/>
                  <a:chOff x="4300" y="10080"/>
                  <a:chExt cx="143" cy="725"/>
                </a:xfrm>
              </p:grpSpPr>
              <p:sp>
                <p:nvSpPr>
                  <p:cNvPr id="365" name="AutoShape 283"/>
                  <p:cNvSpPr>
                    <a:spLocks/>
                  </p:cNvSpPr>
                  <p:nvPr/>
                </p:nvSpPr>
                <p:spPr bwMode="auto">
                  <a:xfrm>
                    <a:off x="4300" y="10080"/>
                    <a:ext cx="143" cy="143"/>
                  </a:xfrm>
                  <a:prstGeom prst="rightBracket">
                    <a:avLst>
                      <a:gd name="adj" fmla="val 41958"/>
                    </a:avLst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66" name="AutoShape 284"/>
                  <p:cNvSpPr>
                    <a:spLocks/>
                  </p:cNvSpPr>
                  <p:nvPr/>
                </p:nvSpPr>
                <p:spPr bwMode="auto">
                  <a:xfrm>
                    <a:off x="4300" y="10224"/>
                    <a:ext cx="143" cy="143"/>
                  </a:xfrm>
                  <a:prstGeom prst="rightBracket">
                    <a:avLst>
                      <a:gd name="adj" fmla="val 41958"/>
                    </a:avLst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67" name="AutoShape 285"/>
                  <p:cNvSpPr>
                    <a:spLocks/>
                  </p:cNvSpPr>
                  <p:nvPr/>
                </p:nvSpPr>
                <p:spPr bwMode="auto">
                  <a:xfrm>
                    <a:off x="4300" y="10368"/>
                    <a:ext cx="143" cy="143"/>
                  </a:xfrm>
                  <a:prstGeom prst="rightBracket">
                    <a:avLst>
                      <a:gd name="adj" fmla="val 41958"/>
                    </a:avLst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68" name="AutoShape 286"/>
                  <p:cNvSpPr>
                    <a:spLocks/>
                  </p:cNvSpPr>
                  <p:nvPr/>
                </p:nvSpPr>
                <p:spPr bwMode="auto">
                  <a:xfrm>
                    <a:off x="4300" y="10515"/>
                    <a:ext cx="143" cy="143"/>
                  </a:xfrm>
                  <a:prstGeom prst="rightBracket">
                    <a:avLst>
                      <a:gd name="adj" fmla="val 41958"/>
                    </a:avLst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69" name="AutoShape 287"/>
                  <p:cNvSpPr>
                    <a:spLocks/>
                  </p:cNvSpPr>
                  <p:nvPr/>
                </p:nvSpPr>
                <p:spPr bwMode="auto">
                  <a:xfrm>
                    <a:off x="4300" y="10662"/>
                    <a:ext cx="143" cy="143"/>
                  </a:xfrm>
                  <a:prstGeom prst="rightBracket">
                    <a:avLst>
                      <a:gd name="adj" fmla="val 41958"/>
                    </a:avLst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sp>
              <p:nvSpPr>
                <p:cNvPr id="302" name="AutoShape 288"/>
                <p:cNvSpPr>
                  <a:spLocks/>
                </p:cNvSpPr>
                <p:nvPr/>
              </p:nvSpPr>
              <p:spPr bwMode="auto">
                <a:xfrm rot="5400000">
                  <a:off x="8608" y="12042"/>
                  <a:ext cx="71" cy="72"/>
                </a:xfrm>
                <a:prstGeom prst="rightBracket">
                  <a:avLst>
                    <a:gd name="adj" fmla="val 42549"/>
                  </a:avLst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03" name="AutoShape 289"/>
                <p:cNvSpPr>
                  <a:spLocks/>
                </p:cNvSpPr>
                <p:nvPr/>
              </p:nvSpPr>
              <p:spPr bwMode="auto">
                <a:xfrm rot="5400000">
                  <a:off x="8533" y="12041"/>
                  <a:ext cx="71" cy="73"/>
                </a:xfrm>
                <a:prstGeom prst="rightBracket">
                  <a:avLst>
                    <a:gd name="adj" fmla="val 43140"/>
                  </a:avLst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04" name="Line 290"/>
                <p:cNvSpPr>
                  <a:spLocks noChangeShapeType="1"/>
                </p:cNvSpPr>
                <p:nvPr/>
              </p:nvSpPr>
              <p:spPr bwMode="auto">
                <a:xfrm flipH="1">
                  <a:off x="8677" y="12037"/>
                  <a:ext cx="282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05" name="Line 291"/>
                <p:cNvSpPr>
                  <a:spLocks noChangeShapeType="1"/>
                </p:cNvSpPr>
                <p:nvPr/>
              </p:nvSpPr>
              <p:spPr bwMode="auto">
                <a:xfrm flipH="1" flipV="1">
                  <a:off x="8964" y="11950"/>
                  <a:ext cx="0" cy="17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06" name="Text Box 292"/>
                <p:cNvSpPr txBox="1">
                  <a:spLocks noChangeArrowheads="1"/>
                </p:cNvSpPr>
                <p:nvPr/>
              </p:nvSpPr>
              <p:spPr bwMode="auto">
                <a:xfrm>
                  <a:off x="7636" y="11813"/>
                  <a:ext cx="392" cy="28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18000" tIns="10800" rIns="18000" bIns="10800"/>
                <a:lstStyle/>
                <a:p>
                  <a:pPr algn="ctr"/>
                  <a:r>
                    <a:rPr lang="fr-FR" sz="1100" dirty="0">
                      <a:latin typeface="Arial" charset="0"/>
                    </a:rPr>
                    <a:t>L</a:t>
                  </a:r>
                  <a:endParaRPr lang="fr-FR" dirty="0"/>
                </a:p>
              </p:txBody>
            </p:sp>
            <p:grpSp>
              <p:nvGrpSpPr>
                <p:cNvPr id="307" name="Group 293"/>
                <p:cNvGrpSpPr>
                  <a:grpSpLocks/>
                </p:cNvGrpSpPr>
                <p:nvPr/>
              </p:nvGrpSpPr>
              <p:grpSpPr bwMode="auto">
                <a:xfrm>
                  <a:off x="7390" y="12421"/>
                  <a:ext cx="337" cy="171"/>
                  <a:chOff x="7177" y="11809"/>
                  <a:chExt cx="337" cy="171"/>
                </a:xfrm>
              </p:grpSpPr>
              <p:sp>
                <p:nvSpPr>
                  <p:cNvPr id="361" name="Line 294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7320" y="11809"/>
                    <a:ext cx="0" cy="17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62" name="Line 295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7374" y="11809"/>
                    <a:ext cx="0" cy="17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63" name="Line 29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177" y="11893"/>
                    <a:ext cx="142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64" name="Line 29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372" y="11893"/>
                    <a:ext cx="142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308" name="Group 298"/>
                <p:cNvGrpSpPr>
                  <a:grpSpLocks/>
                </p:cNvGrpSpPr>
                <p:nvPr/>
              </p:nvGrpSpPr>
              <p:grpSpPr bwMode="auto">
                <a:xfrm rot="5400000">
                  <a:off x="7571" y="11894"/>
                  <a:ext cx="71" cy="368"/>
                  <a:chOff x="4300" y="10080"/>
                  <a:chExt cx="143" cy="725"/>
                </a:xfrm>
              </p:grpSpPr>
              <p:sp>
                <p:nvSpPr>
                  <p:cNvPr id="356" name="AutoShape 299"/>
                  <p:cNvSpPr>
                    <a:spLocks/>
                  </p:cNvSpPr>
                  <p:nvPr/>
                </p:nvSpPr>
                <p:spPr bwMode="auto">
                  <a:xfrm>
                    <a:off x="4300" y="10080"/>
                    <a:ext cx="143" cy="143"/>
                  </a:xfrm>
                  <a:prstGeom prst="rightBracket">
                    <a:avLst>
                      <a:gd name="adj" fmla="val 41958"/>
                    </a:avLst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57" name="AutoShape 300"/>
                  <p:cNvSpPr>
                    <a:spLocks/>
                  </p:cNvSpPr>
                  <p:nvPr/>
                </p:nvSpPr>
                <p:spPr bwMode="auto">
                  <a:xfrm>
                    <a:off x="4300" y="10224"/>
                    <a:ext cx="143" cy="143"/>
                  </a:xfrm>
                  <a:prstGeom prst="rightBracket">
                    <a:avLst>
                      <a:gd name="adj" fmla="val 41958"/>
                    </a:avLst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58" name="AutoShape 301"/>
                  <p:cNvSpPr>
                    <a:spLocks/>
                  </p:cNvSpPr>
                  <p:nvPr/>
                </p:nvSpPr>
                <p:spPr bwMode="auto">
                  <a:xfrm>
                    <a:off x="4300" y="10368"/>
                    <a:ext cx="143" cy="143"/>
                  </a:xfrm>
                  <a:prstGeom prst="rightBracket">
                    <a:avLst>
                      <a:gd name="adj" fmla="val 41958"/>
                    </a:avLst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59" name="AutoShape 302"/>
                  <p:cNvSpPr>
                    <a:spLocks/>
                  </p:cNvSpPr>
                  <p:nvPr/>
                </p:nvSpPr>
                <p:spPr bwMode="auto">
                  <a:xfrm>
                    <a:off x="4300" y="10515"/>
                    <a:ext cx="143" cy="143"/>
                  </a:xfrm>
                  <a:prstGeom prst="rightBracket">
                    <a:avLst>
                      <a:gd name="adj" fmla="val 41958"/>
                    </a:avLst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60" name="AutoShape 303"/>
                  <p:cNvSpPr>
                    <a:spLocks/>
                  </p:cNvSpPr>
                  <p:nvPr/>
                </p:nvSpPr>
                <p:spPr bwMode="auto">
                  <a:xfrm>
                    <a:off x="4300" y="10662"/>
                    <a:ext cx="143" cy="143"/>
                  </a:xfrm>
                  <a:prstGeom prst="rightBracket">
                    <a:avLst>
                      <a:gd name="adj" fmla="val 41958"/>
                    </a:avLst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sp>
              <p:nvSpPr>
                <p:cNvPr id="309" name="Text Box 304"/>
                <p:cNvSpPr txBox="1">
                  <a:spLocks noChangeArrowheads="1"/>
                </p:cNvSpPr>
                <p:nvPr/>
              </p:nvSpPr>
              <p:spPr bwMode="auto">
                <a:xfrm>
                  <a:off x="7443" y="12167"/>
                  <a:ext cx="392" cy="28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18000" tIns="10800" rIns="18000" bIns="10800"/>
                <a:lstStyle/>
                <a:p>
                  <a:r>
                    <a:rPr lang="fr-FR" sz="1100">
                      <a:latin typeface="Arial" charset="0"/>
                    </a:rPr>
                    <a:t>C</a:t>
                  </a:r>
                  <a:r>
                    <a:rPr lang="fr-FR" sz="1100" baseline="-25000">
                      <a:latin typeface="Arial" charset="0"/>
                    </a:rPr>
                    <a:t>S</a:t>
                  </a:r>
                  <a:endParaRPr lang="fr-FR"/>
                </a:p>
              </p:txBody>
            </p:sp>
            <p:sp>
              <p:nvSpPr>
                <p:cNvPr id="310" name="Line 305"/>
                <p:cNvSpPr>
                  <a:spLocks noChangeShapeType="1"/>
                </p:cNvSpPr>
                <p:nvPr/>
              </p:nvSpPr>
              <p:spPr bwMode="auto">
                <a:xfrm flipV="1">
                  <a:off x="7388" y="12039"/>
                  <a:ext cx="0" cy="66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11" name="Line 306"/>
                <p:cNvSpPr>
                  <a:spLocks noChangeShapeType="1"/>
                </p:cNvSpPr>
                <p:nvPr/>
              </p:nvSpPr>
              <p:spPr bwMode="auto">
                <a:xfrm>
                  <a:off x="7268" y="12785"/>
                  <a:ext cx="24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12" name="Line 307"/>
                <p:cNvSpPr>
                  <a:spLocks noChangeShapeType="1"/>
                </p:cNvSpPr>
                <p:nvPr/>
              </p:nvSpPr>
              <p:spPr bwMode="auto">
                <a:xfrm>
                  <a:off x="7267" y="12710"/>
                  <a:ext cx="24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13" name="Line 308"/>
                <p:cNvSpPr>
                  <a:spLocks noChangeShapeType="1"/>
                </p:cNvSpPr>
                <p:nvPr/>
              </p:nvSpPr>
              <p:spPr bwMode="auto">
                <a:xfrm flipV="1">
                  <a:off x="7388" y="12783"/>
                  <a:ext cx="0" cy="354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14" name="Text Box 309"/>
                <p:cNvSpPr txBox="1">
                  <a:spLocks noChangeArrowheads="1"/>
                </p:cNvSpPr>
                <p:nvPr/>
              </p:nvSpPr>
              <p:spPr bwMode="auto">
                <a:xfrm>
                  <a:off x="6963" y="12614"/>
                  <a:ext cx="392" cy="28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18000" tIns="10800" rIns="18000" bIns="10800"/>
                <a:lstStyle/>
                <a:p>
                  <a:r>
                    <a:rPr lang="fr-FR" sz="1100">
                      <a:latin typeface="Arial" charset="0"/>
                    </a:rPr>
                    <a:t>C</a:t>
                  </a:r>
                  <a:r>
                    <a:rPr lang="fr-FR" sz="1100" baseline="-25000">
                      <a:latin typeface="Arial" charset="0"/>
                    </a:rPr>
                    <a:t>T</a:t>
                  </a:r>
                  <a:endParaRPr lang="fr-FR"/>
                </a:p>
              </p:txBody>
            </p:sp>
            <p:sp>
              <p:nvSpPr>
                <p:cNvPr id="315" name="Line 310"/>
                <p:cNvSpPr>
                  <a:spLocks noChangeShapeType="1"/>
                </p:cNvSpPr>
                <p:nvPr/>
              </p:nvSpPr>
              <p:spPr bwMode="auto">
                <a:xfrm flipH="1">
                  <a:off x="7135" y="12040"/>
                  <a:ext cx="282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316" name="Group 311"/>
                <p:cNvGrpSpPr>
                  <a:grpSpLocks/>
                </p:cNvGrpSpPr>
                <p:nvPr/>
              </p:nvGrpSpPr>
              <p:grpSpPr bwMode="auto">
                <a:xfrm>
                  <a:off x="7735" y="12424"/>
                  <a:ext cx="337" cy="171"/>
                  <a:chOff x="7177" y="11809"/>
                  <a:chExt cx="337" cy="171"/>
                </a:xfrm>
              </p:grpSpPr>
              <p:sp>
                <p:nvSpPr>
                  <p:cNvPr id="352" name="Line 312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7320" y="11809"/>
                    <a:ext cx="0" cy="17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53" name="Line 313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7374" y="11809"/>
                    <a:ext cx="0" cy="17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54" name="Line 31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177" y="11893"/>
                    <a:ext cx="142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55" name="Line 31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372" y="11893"/>
                    <a:ext cx="142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sp>
              <p:nvSpPr>
                <p:cNvPr id="317" name="Line 316"/>
                <p:cNvSpPr>
                  <a:spLocks noChangeShapeType="1"/>
                </p:cNvSpPr>
                <p:nvPr/>
              </p:nvSpPr>
              <p:spPr bwMode="auto">
                <a:xfrm flipV="1">
                  <a:off x="7733" y="12114"/>
                  <a:ext cx="0" cy="59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18" name="Line 317"/>
                <p:cNvSpPr>
                  <a:spLocks noChangeShapeType="1"/>
                </p:cNvSpPr>
                <p:nvPr/>
              </p:nvSpPr>
              <p:spPr bwMode="auto">
                <a:xfrm>
                  <a:off x="7613" y="12788"/>
                  <a:ext cx="24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19" name="Line 318"/>
                <p:cNvSpPr>
                  <a:spLocks noChangeShapeType="1"/>
                </p:cNvSpPr>
                <p:nvPr/>
              </p:nvSpPr>
              <p:spPr bwMode="auto">
                <a:xfrm>
                  <a:off x="7612" y="12713"/>
                  <a:ext cx="24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20" name="Line 319"/>
                <p:cNvSpPr>
                  <a:spLocks noChangeShapeType="1"/>
                </p:cNvSpPr>
                <p:nvPr/>
              </p:nvSpPr>
              <p:spPr bwMode="auto">
                <a:xfrm flipV="1">
                  <a:off x="7733" y="12786"/>
                  <a:ext cx="0" cy="354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321" name="Group 320"/>
                <p:cNvGrpSpPr>
                  <a:grpSpLocks/>
                </p:cNvGrpSpPr>
                <p:nvPr/>
              </p:nvGrpSpPr>
              <p:grpSpPr bwMode="auto">
                <a:xfrm>
                  <a:off x="8074" y="12424"/>
                  <a:ext cx="337" cy="171"/>
                  <a:chOff x="7177" y="11809"/>
                  <a:chExt cx="337" cy="171"/>
                </a:xfrm>
              </p:grpSpPr>
              <p:sp>
                <p:nvSpPr>
                  <p:cNvPr id="348" name="Line 321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7320" y="11809"/>
                    <a:ext cx="0" cy="17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49" name="Line 322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7374" y="11809"/>
                    <a:ext cx="0" cy="17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50" name="Line 32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177" y="11893"/>
                    <a:ext cx="142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51" name="Line 32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372" y="11893"/>
                    <a:ext cx="142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sp>
              <p:nvSpPr>
                <p:cNvPr id="322" name="Line 325"/>
                <p:cNvSpPr>
                  <a:spLocks noChangeShapeType="1"/>
                </p:cNvSpPr>
                <p:nvPr/>
              </p:nvSpPr>
              <p:spPr bwMode="auto">
                <a:xfrm>
                  <a:off x="7952" y="12788"/>
                  <a:ext cx="24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23" name="Line 326"/>
                <p:cNvSpPr>
                  <a:spLocks noChangeShapeType="1"/>
                </p:cNvSpPr>
                <p:nvPr/>
              </p:nvSpPr>
              <p:spPr bwMode="auto">
                <a:xfrm>
                  <a:off x="7951" y="12713"/>
                  <a:ext cx="24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24" name="Line 327"/>
                <p:cNvSpPr>
                  <a:spLocks noChangeShapeType="1"/>
                </p:cNvSpPr>
                <p:nvPr/>
              </p:nvSpPr>
              <p:spPr bwMode="auto">
                <a:xfrm flipV="1">
                  <a:off x="8072" y="12786"/>
                  <a:ext cx="0" cy="354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25" name="Line 328"/>
                <p:cNvSpPr>
                  <a:spLocks noChangeShapeType="1"/>
                </p:cNvSpPr>
                <p:nvPr/>
              </p:nvSpPr>
              <p:spPr bwMode="auto">
                <a:xfrm flipV="1">
                  <a:off x="8072" y="12111"/>
                  <a:ext cx="0" cy="59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326" name="Group 329"/>
                <p:cNvGrpSpPr>
                  <a:grpSpLocks/>
                </p:cNvGrpSpPr>
                <p:nvPr/>
              </p:nvGrpSpPr>
              <p:grpSpPr bwMode="auto">
                <a:xfrm>
                  <a:off x="8419" y="12424"/>
                  <a:ext cx="337" cy="171"/>
                  <a:chOff x="7177" y="11809"/>
                  <a:chExt cx="337" cy="171"/>
                </a:xfrm>
              </p:grpSpPr>
              <p:sp>
                <p:nvSpPr>
                  <p:cNvPr id="344" name="Line 330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7320" y="11809"/>
                    <a:ext cx="0" cy="17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45" name="Line 331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7374" y="11809"/>
                    <a:ext cx="0" cy="17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46" name="Line 33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177" y="11893"/>
                    <a:ext cx="142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347" name="Line 33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372" y="11893"/>
                    <a:ext cx="142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sp>
              <p:nvSpPr>
                <p:cNvPr id="327" name="Line 334"/>
                <p:cNvSpPr>
                  <a:spLocks noChangeShapeType="1"/>
                </p:cNvSpPr>
                <p:nvPr/>
              </p:nvSpPr>
              <p:spPr bwMode="auto">
                <a:xfrm>
                  <a:off x="8297" y="12788"/>
                  <a:ext cx="24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28" name="Line 335"/>
                <p:cNvSpPr>
                  <a:spLocks noChangeShapeType="1"/>
                </p:cNvSpPr>
                <p:nvPr/>
              </p:nvSpPr>
              <p:spPr bwMode="auto">
                <a:xfrm>
                  <a:off x="8296" y="12713"/>
                  <a:ext cx="24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29" name="Line 336"/>
                <p:cNvSpPr>
                  <a:spLocks noChangeShapeType="1"/>
                </p:cNvSpPr>
                <p:nvPr/>
              </p:nvSpPr>
              <p:spPr bwMode="auto">
                <a:xfrm flipV="1">
                  <a:off x="8417" y="12786"/>
                  <a:ext cx="0" cy="354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30" name="Line 337"/>
                <p:cNvSpPr>
                  <a:spLocks noChangeShapeType="1"/>
                </p:cNvSpPr>
                <p:nvPr/>
              </p:nvSpPr>
              <p:spPr bwMode="auto">
                <a:xfrm flipV="1">
                  <a:off x="8417" y="12111"/>
                  <a:ext cx="0" cy="59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31" name="Line 338"/>
                <p:cNvSpPr>
                  <a:spLocks noChangeShapeType="1"/>
                </p:cNvSpPr>
                <p:nvPr/>
              </p:nvSpPr>
              <p:spPr bwMode="auto">
                <a:xfrm flipV="1">
                  <a:off x="8759" y="12036"/>
                  <a:ext cx="0" cy="66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32" name="Line 339"/>
                <p:cNvSpPr>
                  <a:spLocks noChangeShapeType="1"/>
                </p:cNvSpPr>
                <p:nvPr/>
              </p:nvSpPr>
              <p:spPr bwMode="auto">
                <a:xfrm>
                  <a:off x="8639" y="12782"/>
                  <a:ext cx="24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33" name="Line 340"/>
                <p:cNvSpPr>
                  <a:spLocks noChangeShapeType="1"/>
                </p:cNvSpPr>
                <p:nvPr/>
              </p:nvSpPr>
              <p:spPr bwMode="auto">
                <a:xfrm>
                  <a:off x="8638" y="12707"/>
                  <a:ext cx="24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34" name="Line 341"/>
                <p:cNvSpPr>
                  <a:spLocks noChangeShapeType="1"/>
                </p:cNvSpPr>
                <p:nvPr/>
              </p:nvSpPr>
              <p:spPr bwMode="auto">
                <a:xfrm flipV="1">
                  <a:off x="8759" y="12780"/>
                  <a:ext cx="0" cy="354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35" name="Line 342"/>
                <p:cNvSpPr>
                  <a:spLocks noChangeShapeType="1"/>
                </p:cNvSpPr>
                <p:nvPr/>
              </p:nvSpPr>
              <p:spPr bwMode="auto">
                <a:xfrm flipH="1" flipV="1">
                  <a:off x="7273" y="13138"/>
                  <a:ext cx="165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36" name="Line 343"/>
                <p:cNvSpPr>
                  <a:spLocks noChangeShapeType="1"/>
                </p:cNvSpPr>
                <p:nvPr/>
              </p:nvSpPr>
              <p:spPr bwMode="auto">
                <a:xfrm flipV="1">
                  <a:off x="7149" y="11781"/>
                  <a:ext cx="60" cy="12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37" name="Line 344"/>
                <p:cNvSpPr>
                  <a:spLocks noChangeShapeType="1"/>
                </p:cNvSpPr>
                <p:nvPr/>
              </p:nvSpPr>
              <p:spPr bwMode="auto">
                <a:xfrm flipV="1">
                  <a:off x="7149" y="11898"/>
                  <a:ext cx="60" cy="12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 type="triangle" w="sm" len="sm"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38" name="Line 345"/>
                <p:cNvSpPr>
                  <a:spLocks noChangeShapeType="1"/>
                </p:cNvSpPr>
                <p:nvPr/>
              </p:nvSpPr>
              <p:spPr bwMode="auto">
                <a:xfrm flipH="1">
                  <a:off x="7149" y="11895"/>
                  <a:ext cx="63" cy="3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39" name="Line 346"/>
                <p:cNvSpPr>
                  <a:spLocks noChangeShapeType="1"/>
                </p:cNvSpPr>
                <p:nvPr/>
              </p:nvSpPr>
              <p:spPr bwMode="auto">
                <a:xfrm flipV="1">
                  <a:off x="8967" y="11943"/>
                  <a:ext cx="63" cy="4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40" name="Line 347"/>
                <p:cNvSpPr>
                  <a:spLocks noChangeShapeType="1"/>
                </p:cNvSpPr>
                <p:nvPr/>
              </p:nvSpPr>
              <p:spPr bwMode="auto">
                <a:xfrm flipV="1">
                  <a:off x="8973" y="12000"/>
                  <a:ext cx="63" cy="4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41" name="Line 348"/>
                <p:cNvSpPr>
                  <a:spLocks noChangeShapeType="1"/>
                </p:cNvSpPr>
                <p:nvPr/>
              </p:nvSpPr>
              <p:spPr bwMode="auto">
                <a:xfrm flipV="1">
                  <a:off x="8961" y="12057"/>
                  <a:ext cx="63" cy="4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42" name="Text Box 292"/>
                <p:cNvSpPr txBox="1">
                  <a:spLocks noChangeArrowheads="1"/>
                </p:cNvSpPr>
                <p:nvPr/>
              </p:nvSpPr>
              <p:spPr bwMode="auto">
                <a:xfrm>
                  <a:off x="8235" y="11813"/>
                  <a:ext cx="392" cy="28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18000" tIns="10800" rIns="18000" bIns="10800"/>
                <a:lstStyle/>
                <a:p>
                  <a:pPr algn="ctr"/>
                  <a:r>
                    <a:rPr lang="fr-FR" sz="1100" dirty="0" smtClean="0">
                      <a:latin typeface="Arial" charset="0"/>
                    </a:rPr>
                    <a:t>U(x)</a:t>
                  </a:r>
                  <a:endParaRPr lang="fr-FR" dirty="0"/>
                </a:p>
              </p:txBody>
            </p:sp>
            <p:sp>
              <p:nvSpPr>
                <p:cNvPr id="343" name="Text Box 292"/>
                <p:cNvSpPr txBox="1">
                  <a:spLocks noChangeArrowheads="1"/>
                </p:cNvSpPr>
                <p:nvPr/>
              </p:nvSpPr>
              <p:spPr bwMode="auto">
                <a:xfrm>
                  <a:off x="6897" y="11705"/>
                  <a:ext cx="392" cy="28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18000" tIns="10800" rIns="18000" bIns="10800"/>
                <a:lstStyle/>
                <a:p>
                  <a:pPr algn="ctr"/>
                  <a:r>
                    <a:rPr lang="fr-FR" sz="1100" dirty="0" smtClean="0">
                      <a:latin typeface="Arial" charset="0"/>
                    </a:rPr>
                    <a:t>U</a:t>
                  </a:r>
                  <a:endParaRPr lang="fr-FR" dirty="0"/>
                </a:p>
              </p:txBody>
            </p:sp>
          </p:grpSp>
          <p:sp>
            <p:nvSpPr>
              <p:cNvPr id="275" name="Line 349"/>
              <p:cNvSpPr>
                <a:spLocks noChangeShapeType="1"/>
              </p:cNvSpPr>
              <p:nvPr/>
            </p:nvSpPr>
            <p:spPr bwMode="auto">
              <a:xfrm flipV="1">
                <a:off x="7273" y="13139"/>
                <a:ext cx="42" cy="8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76" name="Line 350"/>
              <p:cNvSpPr>
                <a:spLocks noChangeShapeType="1"/>
              </p:cNvSpPr>
              <p:nvPr/>
            </p:nvSpPr>
            <p:spPr bwMode="auto">
              <a:xfrm flipV="1">
                <a:off x="7336" y="13139"/>
                <a:ext cx="42" cy="8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77" name="Line 351"/>
              <p:cNvSpPr>
                <a:spLocks noChangeShapeType="1"/>
              </p:cNvSpPr>
              <p:nvPr/>
            </p:nvSpPr>
            <p:spPr bwMode="auto">
              <a:xfrm flipV="1">
                <a:off x="7399" y="13139"/>
                <a:ext cx="42" cy="8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78" name="Line 352"/>
              <p:cNvSpPr>
                <a:spLocks noChangeShapeType="1"/>
              </p:cNvSpPr>
              <p:nvPr/>
            </p:nvSpPr>
            <p:spPr bwMode="auto">
              <a:xfrm flipV="1">
                <a:off x="7459" y="13139"/>
                <a:ext cx="42" cy="8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79" name="Line 353"/>
              <p:cNvSpPr>
                <a:spLocks noChangeShapeType="1"/>
              </p:cNvSpPr>
              <p:nvPr/>
            </p:nvSpPr>
            <p:spPr bwMode="auto">
              <a:xfrm flipV="1">
                <a:off x="7522" y="13139"/>
                <a:ext cx="42" cy="8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80" name="Line 354"/>
              <p:cNvSpPr>
                <a:spLocks noChangeShapeType="1"/>
              </p:cNvSpPr>
              <p:nvPr/>
            </p:nvSpPr>
            <p:spPr bwMode="auto">
              <a:xfrm flipV="1">
                <a:off x="7585" y="13139"/>
                <a:ext cx="42" cy="8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81" name="Line 355"/>
              <p:cNvSpPr>
                <a:spLocks noChangeShapeType="1"/>
              </p:cNvSpPr>
              <p:nvPr/>
            </p:nvSpPr>
            <p:spPr bwMode="auto">
              <a:xfrm flipV="1">
                <a:off x="7648" y="13139"/>
                <a:ext cx="42" cy="8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82" name="Line 356"/>
              <p:cNvSpPr>
                <a:spLocks noChangeShapeType="1"/>
              </p:cNvSpPr>
              <p:nvPr/>
            </p:nvSpPr>
            <p:spPr bwMode="auto">
              <a:xfrm flipV="1">
                <a:off x="7711" y="13139"/>
                <a:ext cx="42" cy="8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83" name="Line 357"/>
              <p:cNvSpPr>
                <a:spLocks noChangeShapeType="1"/>
              </p:cNvSpPr>
              <p:nvPr/>
            </p:nvSpPr>
            <p:spPr bwMode="auto">
              <a:xfrm flipV="1">
                <a:off x="7774" y="13139"/>
                <a:ext cx="42" cy="8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84" name="Line 358"/>
              <p:cNvSpPr>
                <a:spLocks noChangeShapeType="1"/>
              </p:cNvSpPr>
              <p:nvPr/>
            </p:nvSpPr>
            <p:spPr bwMode="auto">
              <a:xfrm flipV="1">
                <a:off x="7834" y="13139"/>
                <a:ext cx="42" cy="8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85" name="Line 359"/>
              <p:cNvSpPr>
                <a:spLocks noChangeShapeType="1"/>
              </p:cNvSpPr>
              <p:nvPr/>
            </p:nvSpPr>
            <p:spPr bwMode="auto">
              <a:xfrm flipV="1">
                <a:off x="7897" y="13139"/>
                <a:ext cx="42" cy="8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86" name="Line 360"/>
              <p:cNvSpPr>
                <a:spLocks noChangeShapeType="1"/>
              </p:cNvSpPr>
              <p:nvPr/>
            </p:nvSpPr>
            <p:spPr bwMode="auto">
              <a:xfrm flipV="1">
                <a:off x="7960" y="13139"/>
                <a:ext cx="42" cy="8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87" name="Line 361"/>
              <p:cNvSpPr>
                <a:spLocks noChangeShapeType="1"/>
              </p:cNvSpPr>
              <p:nvPr/>
            </p:nvSpPr>
            <p:spPr bwMode="auto">
              <a:xfrm flipV="1">
                <a:off x="8023" y="13139"/>
                <a:ext cx="42" cy="8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88" name="Line 362"/>
              <p:cNvSpPr>
                <a:spLocks noChangeShapeType="1"/>
              </p:cNvSpPr>
              <p:nvPr/>
            </p:nvSpPr>
            <p:spPr bwMode="auto">
              <a:xfrm flipV="1">
                <a:off x="8086" y="13139"/>
                <a:ext cx="42" cy="8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89" name="Line 363"/>
              <p:cNvSpPr>
                <a:spLocks noChangeShapeType="1"/>
              </p:cNvSpPr>
              <p:nvPr/>
            </p:nvSpPr>
            <p:spPr bwMode="auto">
              <a:xfrm flipV="1">
                <a:off x="8149" y="13139"/>
                <a:ext cx="42" cy="8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0" name="Line 364"/>
              <p:cNvSpPr>
                <a:spLocks noChangeShapeType="1"/>
              </p:cNvSpPr>
              <p:nvPr/>
            </p:nvSpPr>
            <p:spPr bwMode="auto">
              <a:xfrm flipV="1">
                <a:off x="8209" y="13139"/>
                <a:ext cx="42" cy="8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" name="Line 365"/>
              <p:cNvSpPr>
                <a:spLocks noChangeShapeType="1"/>
              </p:cNvSpPr>
              <p:nvPr/>
            </p:nvSpPr>
            <p:spPr bwMode="auto">
              <a:xfrm flipV="1">
                <a:off x="8272" y="13139"/>
                <a:ext cx="42" cy="8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2" name="Line 366"/>
              <p:cNvSpPr>
                <a:spLocks noChangeShapeType="1"/>
              </p:cNvSpPr>
              <p:nvPr/>
            </p:nvSpPr>
            <p:spPr bwMode="auto">
              <a:xfrm flipV="1">
                <a:off x="8335" y="13139"/>
                <a:ext cx="42" cy="8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3" name="Line 367"/>
              <p:cNvSpPr>
                <a:spLocks noChangeShapeType="1"/>
              </p:cNvSpPr>
              <p:nvPr/>
            </p:nvSpPr>
            <p:spPr bwMode="auto">
              <a:xfrm flipV="1">
                <a:off x="8404" y="13139"/>
                <a:ext cx="42" cy="8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4" name="Line 368"/>
              <p:cNvSpPr>
                <a:spLocks noChangeShapeType="1"/>
              </p:cNvSpPr>
              <p:nvPr/>
            </p:nvSpPr>
            <p:spPr bwMode="auto">
              <a:xfrm flipV="1">
                <a:off x="8467" y="13139"/>
                <a:ext cx="42" cy="8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5" name="Line 369"/>
              <p:cNvSpPr>
                <a:spLocks noChangeShapeType="1"/>
              </p:cNvSpPr>
              <p:nvPr/>
            </p:nvSpPr>
            <p:spPr bwMode="auto">
              <a:xfrm flipV="1">
                <a:off x="8530" y="13139"/>
                <a:ext cx="42" cy="8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6" name="Line 370"/>
              <p:cNvSpPr>
                <a:spLocks noChangeShapeType="1"/>
              </p:cNvSpPr>
              <p:nvPr/>
            </p:nvSpPr>
            <p:spPr bwMode="auto">
              <a:xfrm flipV="1">
                <a:off x="8590" y="13139"/>
                <a:ext cx="42" cy="8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7" name="Line 371"/>
              <p:cNvSpPr>
                <a:spLocks noChangeShapeType="1"/>
              </p:cNvSpPr>
              <p:nvPr/>
            </p:nvSpPr>
            <p:spPr bwMode="auto">
              <a:xfrm flipV="1">
                <a:off x="8653" y="13139"/>
                <a:ext cx="42" cy="8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8" name="Line 372"/>
              <p:cNvSpPr>
                <a:spLocks noChangeShapeType="1"/>
              </p:cNvSpPr>
              <p:nvPr/>
            </p:nvSpPr>
            <p:spPr bwMode="auto">
              <a:xfrm flipV="1">
                <a:off x="8716" y="13139"/>
                <a:ext cx="42" cy="8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9" name="Line 373"/>
              <p:cNvSpPr>
                <a:spLocks noChangeShapeType="1"/>
              </p:cNvSpPr>
              <p:nvPr/>
            </p:nvSpPr>
            <p:spPr bwMode="auto">
              <a:xfrm flipV="1">
                <a:off x="8770" y="13139"/>
                <a:ext cx="42" cy="8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375" name="Text Box 273"/>
            <p:cNvSpPr txBox="1">
              <a:spLocks noChangeArrowheads="1"/>
            </p:cNvSpPr>
            <p:nvPr/>
          </p:nvSpPr>
          <p:spPr bwMode="auto">
            <a:xfrm>
              <a:off x="6629016" y="1534240"/>
              <a:ext cx="1637070" cy="6219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400" b="1" dirty="0" smtClean="0"/>
                <a:t>C</a:t>
              </a:r>
              <a:r>
                <a:rPr lang="en-US" sz="1400" b="1" baseline="-25000" dirty="0" smtClean="0"/>
                <a:t>T</a:t>
              </a:r>
              <a:r>
                <a:rPr lang="en-US" sz="1400" b="1" dirty="0" smtClean="0"/>
                <a:t> : capacitance to earth</a:t>
              </a:r>
            </a:p>
            <a:p>
              <a:r>
                <a:rPr lang="en-US" sz="1400" b="1" dirty="0" smtClean="0"/>
                <a:t>C</a:t>
              </a:r>
              <a:r>
                <a:rPr lang="en-US" sz="1400" b="1" baseline="-25000" dirty="0" smtClean="0"/>
                <a:t>S</a:t>
              </a:r>
              <a:r>
                <a:rPr lang="en-US" sz="1400" b="1" dirty="0" smtClean="0"/>
                <a:t> : series capacitance</a:t>
              </a:r>
            </a:p>
            <a:p>
              <a:r>
                <a:rPr lang="en-US" sz="1400" b="1" dirty="0" smtClean="0"/>
                <a:t>L : inductance</a:t>
              </a:r>
              <a:endParaRPr lang="en-US" sz="1400" b="1" dirty="0"/>
            </a:p>
          </p:txBody>
        </p:sp>
        <p:cxnSp>
          <p:nvCxnSpPr>
            <p:cNvPr id="379" name="Connecteur droit avec flèche 378"/>
            <p:cNvCxnSpPr/>
            <p:nvPr/>
          </p:nvCxnSpPr>
          <p:spPr>
            <a:xfrm flipH="1">
              <a:off x="5453863" y="1371575"/>
              <a:ext cx="689414" cy="232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80" name="Group 272"/>
            <p:cNvGrpSpPr>
              <a:grpSpLocks/>
            </p:cNvGrpSpPr>
            <p:nvPr/>
          </p:nvGrpSpPr>
          <p:grpSpPr bwMode="auto">
            <a:xfrm>
              <a:off x="6617648" y="2269240"/>
              <a:ext cx="2735153" cy="2363235"/>
              <a:chOff x="464" y="480"/>
              <a:chExt cx="2824" cy="2440"/>
            </a:xfrm>
          </p:grpSpPr>
          <p:sp>
            <p:nvSpPr>
              <p:cNvPr id="381" name="Line 256"/>
              <p:cNvSpPr>
                <a:spLocks noChangeShapeType="1"/>
              </p:cNvSpPr>
              <p:nvPr/>
            </p:nvSpPr>
            <p:spPr bwMode="auto">
              <a:xfrm>
                <a:off x="995" y="839"/>
                <a:ext cx="0" cy="178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82" name="Line 257"/>
              <p:cNvSpPr>
                <a:spLocks noChangeShapeType="1"/>
              </p:cNvSpPr>
              <p:nvPr/>
            </p:nvSpPr>
            <p:spPr bwMode="auto">
              <a:xfrm rot="5400000">
                <a:off x="1882" y="1629"/>
                <a:ext cx="0" cy="18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83" name="Text Box 259"/>
              <p:cNvSpPr txBox="1">
                <a:spLocks noChangeArrowheads="1"/>
              </p:cNvSpPr>
              <p:nvPr/>
            </p:nvSpPr>
            <p:spPr bwMode="auto">
              <a:xfrm>
                <a:off x="1166" y="2661"/>
                <a:ext cx="1963" cy="2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8000" tIns="10800" rIns="18000" bIns="10800"/>
              <a:lstStyle/>
              <a:p>
                <a:r>
                  <a:rPr lang="en-US" sz="1200" b="1" dirty="0" smtClean="0">
                    <a:latin typeface="Arial" charset="0"/>
                  </a:rPr>
                  <a:t>% of winding from line</a:t>
                </a:r>
                <a:endParaRPr lang="en-US" sz="1200" b="1" dirty="0">
                  <a:latin typeface="Arial" charset="0"/>
                </a:endParaRPr>
              </a:p>
            </p:txBody>
          </p:sp>
          <p:sp>
            <p:nvSpPr>
              <p:cNvPr id="384" name="Line 262"/>
              <p:cNvSpPr>
                <a:spLocks noChangeShapeType="1"/>
              </p:cNvSpPr>
              <p:nvPr/>
            </p:nvSpPr>
            <p:spPr bwMode="auto">
              <a:xfrm>
                <a:off x="859" y="968"/>
                <a:ext cx="0" cy="15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85" name="Text Box 263"/>
              <p:cNvSpPr txBox="1">
                <a:spLocks noChangeArrowheads="1"/>
              </p:cNvSpPr>
              <p:nvPr/>
            </p:nvSpPr>
            <p:spPr bwMode="auto">
              <a:xfrm>
                <a:off x="464" y="1093"/>
                <a:ext cx="759" cy="3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8000" tIns="10800" rIns="18000" bIns="10800"/>
              <a:lstStyle/>
              <a:p>
                <a:r>
                  <a:rPr lang="en-US" sz="1200" b="1" dirty="0">
                    <a:latin typeface="Arial" charset="0"/>
                  </a:rPr>
                  <a:t>% of applied voltage</a:t>
                </a:r>
              </a:p>
            </p:txBody>
          </p:sp>
          <p:sp>
            <p:nvSpPr>
              <p:cNvPr id="386" name="Line 264"/>
              <p:cNvSpPr>
                <a:spLocks noChangeShapeType="1"/>
              </p:cNvSpPr>
              <p:nvPr/>
            </p:nvSpPr>
            <p:spPr bwMode="auto">
              <a:xfrm>
                <a:off x="995" y="1052"/>
                <a:ext cx="1560" cy="151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87" name="Text Box 265"/>
              <p:cNvSpPr txBox="1">
                <a:spLocks noChangeArrowheads="1"/>
              </p:cNvSpPr>
              <p:nvPr/>
            </p:nvSpPr>
            <p:spPr bwMode="auto">
              <a:xfrm>
                <a:off x="1829" y="1667"/>
                <a:ext cx="502" cy="1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8000" tIns="10800" rIns="18000" bIns="10800"/>
              <a:lstStyle/>
              <a:p>
                <a:r>
                  <a:rPr lang="fr-FR" sz="1100" b="1" dirty="0">
                    <a:sym typeface="Symbol" pitchFamily="18" charset="2"/>
                  </a:rPr>
                  <a:t></a:t>
                </a:r>
                <a:r>
                  <a:rPr lang="fr-FR" sz="1100" b="1" dirty="0"/>
                  <a:t>=0</a:t>
                </a:r>
                <a:endParaRPr lang="fr-FR" b="1" dirty="0"/>
              </a:p>
            </p:txBody>
          </p:sp>
          <p:sp>
            <p:nvSpPr>
              <p:cNvPr id="388" name="Arc 266"/>
              <p:cNvSpPr>
                <a:spLocks/>
              </p:cNvSpPr>
              <p:nvPr/>
            </p:nvSpPr>
            <p:spPr bwMode="auto">
              <a:xfrm flipH="1" flipV="1">
                <a:off x="995" y="1061"/>
                <a:ext cx="1560" cy="1498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89" name="Arc 267"/>
              <p:cNvSpPr>
                <a:spLocks/>
              </p:cNvSpPr>
              <p:nvPr/>
            </p:nvSpPr>
            <p:spPr bwMode="auto">
              <a:xfrm flipH="1" flipV="1">
                <a:off x="990" y="691"/>
                <a:ext cx="1702" cy="1865"/>
              </a:xfrm>
              <a:custGeom>
                <a:avLst/>
                <a:gdLst>
                  <a:gd name="G0" fmla="+- 0 0 0"/>
                  <a:gd name="G1" fmla="+- 21489 0 0"/>
                  <a:gd name="G2" fmla="+- 21600 0 0"/>
                  <a:gd name="T0" fmla="*/ 2186 w 21147"/>
                  <a:gd name="T1" fmla="*/ 0 h 21489"/>
                  <a:gd name="T2" fmla="*/ 21147 w 21147"/>
                  <a:gd name="T3" fmla="*/ 17088 h 21489"/>
                  <a:gd name="T4" fmla="*/ 0 w 21147"/>
                  <a:gd name="T5" fmla="*/ 21489 h 214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147" h="21489" fill="none" extrusionOk="0">
                    <a:moveTo>
                      <a:pt x="2186" y="-1"/>
                    </a:moveTo>
                    <a:cubicBezTo>
                      <a:pt x="11555" y="953"/>
                      <a:pt x="19227" y="7867"/>
                      <a:pt x="21146" y="17088"/>
                    </a:cubicBezTo>
                  </a:path>
                  <a:path w="21147" h="21489" stroke="0" extrusionOk="0">
                    <a:moveTo>
                      <a:pt x="2186" y="-1"/>
                    </a:moveTo>
                    <a:cubicBezTo>
                      <a:pt x="11555" y="953"/>
                      <a:pt x="19227" y="7867"/>
                      <a:pt x="21146" y="17088"/>
                    </a:cubicBezTo>
                    <a:lnTo>
                      <a:pt x="0" y="21489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90" name="Arc 268"/>
              <p:cNvSpPr>
                <a:spLocks/>
              </p:cNvSpPr>
              <p:nvPr/>
            </p:nvSpPr>
            <p:spPr bwMode="auto">
              <a:xfrm rot="711291" flipH="1" flipV="1">
                <a:off x="942" y="480"/>
                <a:ext cx="2346" cy="1968"/>
              </a:xfrm>
              <a:custGeom>
                <a:avLst/>
                <a:gdLst>
                  <a:gd name="G0" fmla="+- 0 0 0"/>
                  <a:gd name="G1" fmla="+- 21164 0 0"/>
                  <a:gd name="G2" fmla="+- 21600 0 0"/>
                  <a:gd name="T0" fmla="*/ 4317 w 19652"/>
                  <a:gd name="T1" fmla="*/ 0 h 21164"/>
                  <a:gd name="T2" fmla="*/ 19652 w 19652"/>
                  <a:gd name="T3" fmla="*/ 12200 h 21164"/>
                  <a:gd name="T4" fmla="*/ 0 w 19652"/>
                  <a:gd name="T5" fmla="*/ 21164 h 21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652" h="21164" fill="none" extrusionOk="0">
                    <a:moveTo>
                      <a:pt x="4317" y="-1"/>
                    </a:moveTo>
                    <a:cubicBezTo>
                      <a:pt x="11085" y="1380"/>
                      <a:pt x="16785" y="5915"/>
                      <a:pt x="19652" y="12199"/>
                    </a:cubicBezTo>
                  </a:path>
                  <a:path w="19652" h="21164" stroke="0" extrusionOk="0">
                    <a:moveTo>
                      <a:pt x="4317" y="-1"/>
                    </a:moveTo>
                    <a:cubicBezTo>
                      <a:pt x="11085" y="1380"/>
                      <a:pt x="16785" y="5915"/>
                      <a:pt x="19652" y="12199"/>
                    </a:cubicBezTo>
                    <a:lnTo>
                      <a:pt x="0" y="21164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91" name="Text Box 269"/>
              <p:cNvSpPr txBox="1">
                <a:spLocks noChangeArrowheads="1"/>
              </p:cNvSpPr>
              <p:nvPr/>
            </p:nvSpPr>
            <p:spPr bwMode="auto">
              <a:xfrm>
                <a:off x="1210" y="2166"/>
                <a:ext cx="503" cy="1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8000" tIns="10800" rIns="18000" bIns="10800"/>
              <a:lstStyle/>
              <a:p>
                <a:r>
                  <a:rPr lang="fr-FR" sz="1100" b="1" dirty="0">
                    <a:sym typeface="Symbol" pitchFamily="18" charset="2"/>
                  </a:rPr>
                  <a:t></a:t>
                </a:r>
                <a:r>
                  <a:rPr lang="fr-FR" sz="1100" b="1" dirty="0"/>
                  <a:t>=10</a:t>
                </a:r>
                <a:endParaRPr lang="fr-FR" b="1" dirty="0"/>
              </a:p>
            </p:txBody>
          </p:sp>
        </p:grpSp>
        <p:sp>
          <p:nvSpPr>
            <p:cNvPr id="392" name="Rectangle 391"/>
            <p:cNvSpPr/>
            <p:nvPr/>
          </p:nvSpPr>
          <p:spPr>
            <a:xfrm>
              <a:off x="89837" y="3206004"/>
              <a:ext cx="4781168" cy="13475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b="1" dirty="0" smtClean="0">
                  <a:latin typeface="+mj-lt"/>
                </a:rPr>
                <a:t>The windings of a shell-form transformer have very favorable geometry for a good surge voltage distribution :</a:t>
              </a:r>
            </a:p>
            <a:p>
              <a:endParaRPr lang="en-US" sz="1400" b="1" dirty="0" smtClean="0">
                <a:latin typeface="+mj-lt"/>
              </a:endParaRPr>
            </a:p>
            <a:p>
              <a:endParaRPr lang="en-US" sz="1400" b="1" dirty="0" smtClean="0">
                <a:latin typeface="+mj-lt"/>
              </a:endParaRPr>
            </a:p>
            <a:p>
              <a:r>
                <a:rPr lang="en-US" sz="1400" b="1" dirty="0" smtClean="0">
                  <a:latin typeface="+mj-lt"/>
                </a:rPr>
                <a:t>The surfaces of the coils are very large </a:t>
              </a:r>
              <a:r>
                <a:rPr lang="en-US" sz="1400" b="1" dirty="0" smtClean="0">
                  <a:latin typeface="+mj-lt"/>
                  <a:sym typeface="Wingdings" panose="05000000000000000000" pitchFamily="2" charset="2"/>
                </a:rPr>
                <a:t> </a:t>
              </a:r>
              <a:r>
                <a:rPr lang="en-US" sz="1400" b="1" dirty="0" smtClean="0">
                  <a:solidFill>
                    <a:srgbClr val="C00000"/>
                  </a:solidFill>
                  <a:latin typeface="+mj-lt"/>
                </a:rPr>
                <a:t>high series capacitances Cs</a:t>
              </a:r>
            </a:p>
            <a:p>
              <a:r>
                <a:rPr lang="en-US" sz="1400" b="1" dirty="0" smtClean="0">
                  <a:latin typeface="+mj-lt"/>
                </a:rPr>
                <a:t>The coils present their thin edges towards the magnetic circuit </a:t>
              </a:r>
              <a:r>
                <a:rPr lang="en-US" sz="1400" b="1" dirty="0" smtClean="0">
                  <a:latin typeface="+mj-lt"/>
                  <a:sym typeface="Wingdings" panose="05000000000000000000" pitchFamily="2" charset="2"/>
                </a:rPr>
                <a:t></a:t>
              </a:r>
              <a:r>
                <a:rPr lang="en-US" sz="1400" b="1" dirty="0" smtClean="0">
                  <a:latin typeface="+mj-lt"/>
                </a:rPr>
                <a:t> </a:t>
              </a:r>
              <a:r>
                <a:rPr lang="en-US" sz="1400" b="1" dirty="0" smtClean="0">
                  <a:solidFill>
                    <a:srgbClr val="C00000"/>
                  </a:solidFill>
                  <a:latin typeface="+mj-lt"/>
                </a:rPr>
                <a:t>low capacitances to earth C</a:t>
              </a:r>
              <a:r>
                <a:rPr lang="en-US" sz="1200" b="1" dirty="0" smtClean="0">
                  <a:solidFill>
                    <a:srgbClr val="C00000"/>
                  </a:solidFill>
                  <a:latin typeface="+mj-lt"/>
                </a:rPr>
                <a:t>T</a:t>
              </a:r>
              <a:endParaRPr lang="en-US" sz="1400" b="1" dirty="0">
                <a:solidFill>
                  <a:srgbClr val="C00000"/>
                </a:solidFill>
                <a:latin typeface="+mj-lt"/>
              </a:endParaRPr>
            </a:p>
          </p:txBody>
        </p:sp>
        <p:graphicFrame>
          <p:nvGraphicFramePr>
            <p:cNvPr id="393" name="Objet 39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59470843"/>
                </p:ext>
              </p:extLst>
            </p:nvPr>
          </p:nvGraphicFramePr>
          <p:xfrm>
            <a:off x="4930872" y="3985488"/>
            <a:ext cx="876300" cy="673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12" name="Equation" r:id="rId3" imgW="545863" imgH="418918" progId="Equation.3">
                    <p:embed/>
                  </p:oleObj>
                </mc:Choice>
                <mc:Fallback>
                  <p:oleObj name="Equation" r:id="rId3" imgW="545863" imgH="418918" progId="Equation.3">
                    <p:embed/>
                    <p:pic>
                      <p:nvPicPr>
                        <p:cNvPr id="406" name="Objet 40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30872" y="3985488"/>
                          <a:ext cx="876300" cy="6731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94" name="Text Box 273"/>
            <p:cNvSpPr txBox="1">
              <a:spLocks noChangeArrowheads="1"/>
            </p:cNvSpPr>
            <p:nvPr/>
          </p:nvSpPr>
          <p:spPr bwMode="auto">
            <a:xfrm>
              <a:off x="5802034" y="4168150"/>
              <a:ext cx="1073731" cy="2850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 b="1" u="sng" dirty="0" smtClean="0">
                  <a:solidFill>
                    <a:srgbClr val="C00000"/>
                  </a:solidFill>
                  <a:latin typeface="+mj-lt"/>
                </a:rPr>
                <a:t>naturally low</a:t>
              </a:r>
              <a:endParaRPr lang="en-US" sz="1600" b="1" u="sng" dirty="0">
                <a:solidFill>
                  <a:srgbClr val="C00000"/>
                </a:solidFill>
                <a:latin typeface="+mj-lt"/>
              </a:endParaRPr>
            </a:p>
          </p:txBody>
        </p:sp>
        <p:sp>
          <p:nvSpPr>
            <p:cNvPr id="395" name="Accolade fermante 394"/>
            <p:cNvSpPr/>
            <p:nvPr/>
          </p:nvSpPr>
          <p:spPr>
            <a:xfrm>
              <a:off x="4714744" y="3878449"/>
              <a:ext cx="186720" cy="852314"/>
            </a:xfrm>
            <a:prstGeom prst="rightBrac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0579209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dirty="0">
                <a:solidFill>
                  <a:srgbClr val="C00000"/>
                </a:solidFill>
              </a:rPr>
              <a:t>Shell </a:t>
            </a:r>
            <a:r>
              <a:rPr lang="en-US" dirty="0" smtClean="0">
                <a:solidFill>
                  <a:srgbClr val="C00000"/>
                </a:solidFill>
              </a:rPr>
              <a:t>Form: Thermal behavior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4" name="Picture 16" descr="anigif"/>
          <p:cNvPicPr>
            <a:picLocks noGrp="1" noChangeAspect="1" noChangeArrowheads="1" noCrop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92" y="1259174"/>
            <a:ext cx="3013075" cy="433685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820257" y="1412776"/>
            <a:ext cx="6635990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buClr>
                <a:srgbClr val="00CC99"/>
              </a:buClr>
            </a:pPr>
            <a:r>
              <a:rPr lang="en-US" b="1" dirty="0" smtClean="0"/>
              <a:t>For all types of cooling (natural, forced) oil is always directed into the windings</a:t>
            </a:r>
          </a:p>
          <a:p>
            <a:pPr algn="just">
              <a:buClr>
                <a:srgbClr val="00CC99"/>
              </a:buClr>
              <a:buFont typeface="Wingdings" pitchFamily="2" charset="2"/>
              <a:buNone/>
            </a:pPr>
            <a:r>
              <a:rPr lang="en-US" b="1" dirty="0" smtClean="0">
                <a:latin typeface="+mj-lt"/>
              </a:rPr>
              <a:t>The oil :</a:t>
            </a:r>
          </a:p>
          <a:p>
            <a:pPr marL="285750" indent="-285750" algn="just">
              <a:buClr>
                <a:srgbClr val="00CC99"/>
              </a:buClr>
              <a:buFontTx/>
              <a:buChar char="-"/>
            </a:pPr>
            <a:r>
              <a:rPr lang="en-US" b="1" dirty="0" smtClean="0">
                <a:latin typeface="+mj-lt"/>
              </a:rPr>
              <a:t>enters into the base, </a:t>
            </a:r>
          </a:p>
          <a:p>
            <a:pPr marL="285750" indent="-285750" algn="just">
              <a:buClr>
                <a:srgbClr val="00CC99"/>
              </a:buClr>
              <a:buFontTx/>
              <a:buChar char="-"/>
            </a:pPr>
            <a:r>
              <a:rPr lang="en-US" b="1" dirty="0" smtClean="0">
                <a:latin typeface="+mj-lt"/>
              </a:rPr>
              <a:t>is fully directed inside the windings</a:t>
            </a:r>
          </a:p>
          <a:p>
            <a:pPr algn="just">
              <a:buClr>
                <a:srgbClr val="00CC99"/>
              </a:buClr>
            </a:pPr>
            <a:r>
              <a:rPr lang="en-US" b="1" dirty="0" smtClean="0">
                <a:latin typeface="+mj-lt"/>
              </a:rPr>
              <a:t>and then calories are evacuated by the coolers</a:t>
            </a:r>
          </a:p>
        </p:txBody>
      </p:sp>
      <p:sp>
        <p:nvSpPr>
          <p:cNvPr id="1098" name="Rectangle 1097"/>
          <p:cNvSpPr/>
          <p:nvPr/>
        </p:nvSpPr>
        <p:spPr>
          <a:xfrm>
            <a:off x="4044905" y="3552398"/>
            <a:ext cx="5508104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buClr>
                <a:srgbClr val="00CC99"/>
              </a:buClr>
              <a:buFont typeface="Wingdings" pitchFamily="2" charset="2"/>
              <a:buNone/>
            </a:pPr>
            <a:r>
              <a:rPr lang="en-US" b="1" dirty="0" smtClean="0"/>
              <a:t>All elementary coils are cooled on each side thanks to oil channels made by the spacers path on pressboard washers</a:t>
            </a:r>
          </a:p>
          <a:p>
            <a:pPr algn="just">
              <a:spcBef>
                <a:spcPct val="50000"/>
              </a:spcBef>
              <a:buClr>
                <a:srgbClr val="00CC99"/>
              </a:buClr>
            </a:pPr>
            <a:r>
              <a:rPr lang="en-US" b="1" dirty="0" smtClean="0"/>
              <a:t>The homogeneity of oil flow in each oil channel and the large surface of coils in contact with oil allow a </a:t>
            </a:r>
            <a:r>
              <a:rPr lang="en-US" b="1" dirty="0" smtClean="0">
                <a:solidFill>
                  <a:srgbClr val="C00000"/>
                </a:solidFill>
              </a:rPr>
              <a:t>very efficient cooling </a:t>
            </a:r>
          </a:p>
        </p:txBody>
      </p:sp>
      <p:sp>
        <p:nvSpPr>
          <p:cNvPr id="1101" name="Flèche à angle droit 1100"/>
          <p:cNvSpPr/>
          <p:nvPr/>
        </p:nvSpPr>
        <p:spPr>
          <a:xfrm>
            <a:off x="9456247" y="3486644"/>
            <a:ext cx="1021969" cy="1012167"/>
          </a:xfrm>
          <a:prstGeom prst="bentUpArrow">
            <a:avLst>
              <a:gd name="adj1" fmla="val 10884"/>
              <a:gd name="adj2" fmla="val 15010"/>
              <a:gd name="adj3" fmla="val 2500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04" name="Image 110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5484" y="1280903"/>
            <a:ext cx="1439068" cy="2049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264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dirty="0">
                <a:solidFill>
                  <a:srgbClr val="C00000"/>
                </a:solidFill>
              </a:rPr>
              <a:t>Shell </a:t>
            </a:r>
            <a:r>
              <a:rPr lang="en-US" dirty="0" smtClean="0">
                <a:solidFill>
                  <a:srgbClr val="C00000"/>
                </a:solidFill>
              </a:rPr>
              <a:t>Form: Transportation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4" name="Picture 12" descr="DSCN166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52" y="589199"/>
            <a:ext cx="3774504" cy="22777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0296" y="3087937"/>
            <a:ext cx="2664296" cy="271732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9152" y="3331391"/>
            <a:ext cx="2720984" cy="246876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464" y="2873428"/>
            <a:ext cx="2211172" cy="3072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Flèche courbée vers le bas 7"/>
          <p:cNvSpPr/>
          <p:nvPr/>
        </p:nvSpPr>
        <p:spPr>
          <a:xfrm rot="1546402">
            <a:off x="3666898" y="3262520"/>
            <a:ext cx="965510" cy="328673"/>
          </a:xfrm>
          <a:prstGeom prst="curved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9" name="Flèche courbée vers le bas 8"/>
          <p:cNvSpPr/>
          <p:nvPr/>
        </p:nvSpPr>
        <p:spPr>
          <a:xfrm rot="1546402">
            <a:off x="7318670" y="3622560"/>
            <a:ext cx="965510" cy="328673"/>
          </a:xfrm>
          <a:prstGeom prst="curved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4295800" y="1547304"/>
            <a:ext cx="6688178" cy="108012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 Narrow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Arial Narrow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 Narrow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 Narrow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Arial Narrow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800" b="1" u="sng" dirty="0" smtClean="0">
                <a:latin typeface="+mn-lt"/>
              </a:rPr>
              <a:t>Single</a:t>
            </a:r>
            <a:r>
              <a:rPr lang="en-US" sz="1800" b="1" dirty="0" smtClean="0">
                <a:latin typeface="+mn-lt"/>
              </a:rPr>
              <a:t> phase shell form transformers can be shipped laid down</a:t>
            </a:r>
          </a:p>
          <a:p>
            <a:pPr>
              <a:lnSpc>
                <a:spcPct val="90000"/>
              </a:lnSpc>
            </a:pPr>
            <a:r>
              <a:rPr lang="en-US" sz="1800" b="1" dirty="0" smtClean="0">
                <a:latin typeface="+mn-lt"/>
              </a:rPr>
              <a:t>Smaller gauge (shipping height)</a:t>
            </a:r>
          </a:p>
          <a:p>
            <a:pPr marL="0" indent="0">
              <a:lnSpc>
                <a:spcPct val="90000"/>
              </a:lnSpc>
              <a:buNone/>
            </a:pPr>
            <a:endParaRPr lang="en-US" sz="1800" b="1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942685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31371" y="116632"/>
            <a:ext cx="11151029" cy="857379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Shell Form advantages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5358" y="908720"/>
            <a:ext cx="5448693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 smtClean="0"/>
              <a:t>Compactness :</a:t>
            </a:r>
          </a:p>
          <a:p>
            <a:endParaRPr lang="en-US" b="1" u="sng" dirty="0" smtClean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dirty="0" smtClean="0"/>
              <a:t>Rectangular geometry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dirty="0" smtClean="0"/>
              <a:t>Form-fit tank very close to the active part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dirty="0" smtClean="0">
                <a:sym typeface="Wingdings"/>
              </a:rPr>
              <a:t>Reduced volume of oil (reduced </a:t>
            </a:r>
            <a:r>
              <a:rPr lang="en-US" sz="1600" b="1" dirty="0" smtClean="0">
                <a:sym typeface="Wingdings"/>
              </a:rPr>
              <a:t>oil-pit </a:t>
            </a:r>
            <a:r>
              <a:rPr lang="en-US" sz="1600" b="1" dirty="0" smtClean="0">
                <a:sym typeface="Wingdings"/>
              </a:rPr>
              <a:t>volume as well</a:t>
            </a:r>
            <a:r>
              <a:rPr lang="en-US" sz="1600" b="1" dirty="0" smtClean="0">
                <a:sym typeface="Wingdings"/>
              </a:rPr>
              <a:t>)</a:t>
            </a:r>
            <a:endParaRPr lang="en-US" sz="1600" b="1" dirty="0" smtClean="0">
              <a:sym typeface="Wingding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35358" y="3212976"/>
            <a:ext cx="5448693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 smtClean="0"/>
              <a:t>Cooling efficiency </a:t>
            </a:r>
            <a:r>
              <a:rPr lang="en-US" u="sng" dirty="0" smtClean="0"/>
              <a:t>:</a:t>
            </a:r>
          </a:p>
          <a:p>
            <a:endParaRPr lang="en-US" u="sng" dirty="0" smtClean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dirty="0" smtClean="0"/>
              <a:t>Oil always directed into the phases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dirty="0" smtClean="0"/>
              <a:t>Large surface of coils for a better cooling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dirty="0" smtClean="0">
                <a:sym typeface="Wingdings"/>
              </a:rPr>
              <a:t>Coils cooled on each side</a:t>
            </a:r>
            <a:endParaRPr lang="en-US" sz="1600" b="1" dirty="0" smtClean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dirty="0" smtClean="0">
                <a:sym typeface="Wingdings"/>
              </a:rPr>
              <a:t>Easy adaptation to any type of cooling</a:t>
            </a:r>
          </a:p>
        </p:txBody>
      </p:sp>
      <p:sp>
        <p:nvSpPr>
          <p:cNvPr id="8" name="Rectangle 7"/>
          <p:cNvSpPr/>
          <p:nvPr/>
        </p:nvSpPr>
        <p:spPr>
          <a:xfrm>
            <a:off x="5781795" y="3212976"/>
            <a:ext cx="5800605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 smtClean="0">
                <a:sym typeface="Wingdings"/>
              </a:rPr>
              <a:t>Structural:</a:t>
            </a:r>
          </a:p>
          <a:p>
            <a:endParaRPr lang="en-US" b="1" u="sng" dirty="0" smtClean="0">
              <a:sym typeface="Wingdings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dirty="0" smtClean="0">
                <a:sym typeface="Wingdings"/>
              </a:rPr>
              <a:t>Reduction of short-circuit forces by playing on the number of Hi-Lo channels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dirty="0" smtClean="0">
                <a:sym typeface="Wingdings"/>
              </a:rPr>
              <a:t>Windings sustained by both magnetic and tank reinforcements</a:t>
            </a:r>
            <a:endParaRPr lang="en-US" sz="1600" b="1" dirty="0" smtClean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dirty="0" smtClean="0">
                <a:sym typeface="Wingdings"/>
              </a:rPr>
              <a:t>Looseness mastering by both axial and </a:t>
            </a:r>
            <a:r>
              <a:rPr lang="en-US" sz="1600" b="1" dirty="0" smtClean="0"/>
              <a:t>radial </a:t>
            </a:r>
            <a:r>
              <a:rPr lang="en-US" sz="1600" b="1" dirty="0" err="1" smtClean="0"/>
              <a:t>wedgings</a:t>
            </a:r>
            <a:endParaRPr lang="en-US" sz="1600" b="1" dirty="0" smtClean="0"/>
          </a:p>
        </p:txBody>
      </p:sp>
      <p:sp>
        <p:nvSpPr>
          <p:cNvPr id="10" name="Rectangle 9"/>
          <p:cNvSpPr/>
          <p:nvPr/>
        </p:nvSpPr>
        <p:spPr>
          <a:xfrm>
            <a:off x="5783535" y="908720"/>
            <a:ext cx="580060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 smtClean="0">
                <a:sym typeface="Wingdings"/>
              </a:rPr>
              <a:t>Capacitances &amp; Impedance :</a:t>
            </a:r>
          </a:p>
          <a:p>
            <a:endParaRPr lang="en-US" b="1" u="sng" dirty="0" smtClean="0">
              <a:sym typeface="Wingdings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dirty="0" smtClean="0">
                <a:sym typeface="Wingdings"/>
              </a:rPr>
              <a:t>Natural h</a:t>
            </a:r>
            <a:r>
              <a:rPr lang="en-US" sz="1600" b="1" dirty="0" smtClean="0"/>
              <a:t>igh series capacitances of windings due to large surface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dirty="0" smtClean="0">
                <a:sym typeface="Wingdings"/>
              </a:rPr>
              <a:t>Natural l</a:t>
            </a:r>
            <a:r>
              <a:rPr lang="en-US" sz="1600" b="1" dirty="0" smtClean="0"/>
              <a:t>ow capacitances to earth due to the small thickness of coils</a:t>
            </a:r>
            <a:r>
              <a:rPr lang="en-US" sz="1600" b="1" dirty="0" smtClean="0">
                <a:sym typeface="Wingdings"/>
              </a:rPr>
              <a:t>   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dirty="0"/>
              <a:t>Easiness to match whatever specified impedance</a:t>
            </a:r>
            <a:r>
              <a:rPr lang="en-US" sz="1600" b="1" dirty="0">
                <a:sym typeface="Wingdings"/>
              </a:rPr>
              <a:t>   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1123799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1"/>
      <p:bldP spid="8" grpId="1"/>
      <p:bldP spid="10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1991544" y="1340768"/>
            <a:ext cx="7344816" cy="4392488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en-US" sz="1600" b="0" dirty="0"/>
              <a:t>Lucien </a:t>
            </a:r>
            <a:r>
              <a:rPr lang="en-US" sz="1600" b="0" dirty="0" err="1"/>
              <a:t>Gaulard</a:t>
            </a:r>
            <a:r>
              <a:rPr lang="en-US" sz="1600" b="0" dirty="0"/>
              <a:t> and John Dixon Gibbs </a:t>
            </a:r>
            <a:r>
              <a:rPr lang="en-US" sz="1600" b="0" dirty="0" smtClean="0"/>
              <a:t>exhibited a </a:t>
            </a:r>
            <a:r>
              <a:rPr lang="en-US" sz="1600" b="0" dirty="0"/>
              <a:t>'secondary generator' in London in </a:t>
            </a:r>
            <a:r>
              <a:rPr lang="en-US" sz="1600" dirty="0"/>
              <a:t>1882</a:t>
            </a:r>
            <a:r>
              <a:rPr lang="en-US" sz="1600" b="0" dirty="0"/>
              <a:t> and </a:t>
            </a:r>
            <a:r>
              <a:rPr lang="en-US" sz="1600" b="0" dirty="0" smtClean="0"/>
              <a:t>sold </a:t>
            </a:r>
            <a:r>
              <a:rPr lang="en-US" sz="1600" b="0" dirty="0"/>
              <a:t>the idea to </a:t>
            </a:r>
            <a:r>
              <a:rPr lang="en-US" sz="1600" dirty="0" smtClean="0"/>
              <a:t>Westinghouse</a:t>
            </a:r>
            <a:r>
              <a:rPr lang="en-US" sz="1600" b="0" dirty="0" smtClean="0"/>
              <a:t> (USA</a:t>
            </a:r>
            <a:r>
              <a:rPr lang="en-US" sz="1600" b="0" dirty="0" smtClean="0"/>
              <a:t>) who developed </a:t>
            </a:r>
            <a:r>
              <a:rPr lang="en-US" sz="1600" dirty="0"/>
              <a:t>shell form technology </a:t>
            </a:r>
            <a:r>
              <a:rPr lang="en-US" sz="1600" b="0" dirty="0"/>
              <a:t>transformers </a:t>
            </a:r>
            <a:r>
              <a:rPr lang="en-US" sz="1600" b="0" dirty="0" smtClean="0"/>
              <a:t>in the </a:t>
            </a:r>
            <a:r>
              <a:rPr lang="en-US" sz="1600" b="0" dirty="0"/>
              <a:t>United </a:t>
            </a:r>
            <a:r>
              <a:rPr lang="en-US" sz="1600" b="0" dirty="0" smtClean="0"/>
              <a:t>States from </a:t>
            </a:r>
            <a:r>
              <a:rPr lang="en-US" sz="1600" b="0" dirty="0"/>
              <a:t>early 20th </a:t>
            </a:r>
            <a:r>
              <a:rPr lang="en-US" sz="1600" b="0" dirty="0" smtClean="0"/>
              <a:t>century, </a:t>
            </a:r>
            <a:endParaRPr lang="en-US" sz="1600" b="0" dirty="0"/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en-US" sz="1600" b="0" dirty="0" smtClean="0"/>
              <a:t>In the 50’s, Mitsubishi (Japan) </a:t>
            </a:r>
            <a:r>
              <a:rPr lang="en-US" sz="1600" b="0" dirty="0"/>
              <a:t>and </a:t>
            </a:r>
            <a:r>
              <a:rPr lang="en-US" sz="1600" dirty="0" err="1" smtClean="0"/>
              <a:t>Jeumont</a:t>
            </a:r>
            <a:r>
              <a:rPr lang="en-US" sz="1600" dirty="0" smtClean="0"/>
              <a:t>-Schneider (France) </a:t>
            </a:r>
            <a:r>
              <a:rPr lang="en-US" sz="1600" b="0" i="1" dirty="0" smtClean="0"/>
              <a:t>(est. 1905) </a:t>
            </a:r>
            <a:r>
              <a:rPr lang="en-US" sz="1600" dirty="0" smtClean="0"/>
              <a:t>- former JST </a:t>
            </a:r>
            <a:r>
              <a:rPr lang="en-US" sz="1600" b="0" dirty="0" smtClean="0"/>
              <a:t>signed license agreements </a:t>
            </a:r>
            <a:r>
              <a:rPr lang="en-US" sz="1600" b="0" dirty="0"/>
              <a:t>with Westinghouse Electric Corp</a:t>
            </a:r>
            <a:r>
              <a:rPr lang="en-US" sz="1600" b="0" dirty="0" smtClean="0"/>
              <a:t>. and began manufacturing shell-form transformers.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en-US" sz="1600" b="0" dirty="0" smtClean="0"/>
              <a:t>Other manufacturers followed (in USA, Belgium, Spain, China, Portugal …).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Introduction to Shell Form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7" name="Picture 5" descr="gaulard_generator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8949" y="1627895"/>
            <a:ext cx="2416672" cy="3385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gaulard_generat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43" y="1515516"/>
            <a:ext cx="1731993" cy="3497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4565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3000376" y="130938"/>
            <a:ext cx="68062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/>
              <a:t>JST </a:t>
            </a:r>
            <a:r>
              <a:rPr lang="en-US" sz="2000" b="1" i="1" dirty="0"/>
              <a:t>transformateurs</a:t>
            </a:r>
            <a:r>
              <a:rPr lang="en-US" b="1" i="1" dirty="0"/>
              <a:t>: </a:t>
            </a:r>
            <a:r>
              <a:rPr lang="fr-FR" sz="2300" b="1" dirty="0" smtClean="0"/>
              <a:t>Shell </a:t>
            </a:r>
            <a:r>
              <a:rPr lang="fr-FR" sz="2300" b="1" dirty="0" err="1"/>
              <a:t>Form</a:t>
            </a:r>
            <a:r>
              <a:rPr lang="fr-FR" sz="2300" b="1" dirty="0"/>
              <a:t> Single Phase GSU (NPP)</a:t>
            </a:r>
            <a:endParaRPr lang="en-US" sz="2300" b="1" dirty="0"/>
          </a:p>
        </p:txBody>
      </p:sp>
      <p:pic>
        <p:nvPicPr>
          <p:cNvPr id="7" name="Image 6" descr="cid:CFFE8EAA-EC4B-4AF0-B193-7BBBB6DF3566"/>
          <p:cNvPicPr/>
          <p:nvPr/>
        </p:nvPicPr>
        <p:blipFill rotWithShape="1"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22" t="11891" r="3848" b="18605"/>
          <a:stretch/>
        </p:blipFill>
        <p:spPr bwMode="auto">
          <a:xfrm>
            <a:off x="2028825" y="1577530"/>
            <a:ext cx="2838450" cy="3737421"/>
          </a:xfrm>
          <a:prstGeom prst="rect">
            <a:avLst/>
          </a:prstGeom>
          <a:effectLst>
            <a:softEdge rad="381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7350" y="1577530"/>
            <a:ext cx="4983226" cy="3737420"/>
          </a:xfrm>
          <a:prstGeom prst="rect">
            <a:avLst/>
          </a:prstGeom>
          <a:effectLst>
            <a:softEdge rad="38100"/>
          </a:effectLst>
        </p:spPr>
      </p:pic>
      <p:sp>
        <p:nvSpPr>
          <p:cNvPr id="9" name="ZoneTexte 8"/>
          <p:cNvSpPr txBox="1"/>
          <p:nvPr/>
        </p:nvSpPr>
        <p:spPr>
          <a:xfrm>
            <a:off x="2309868" y="5314951"/>
            <a:ext cx="25183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defRPr b="1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fr-FR" dirty="0">
                <a:solidFill>
                  <a:srgbClr val="002060"/>
                </a:solidFill>
              </a:rPr>
              <a:t>650*MVA </a:t>
            </a:r>
            <a:r>
              <a:rPr lang="fr-FR" dirty="0"/>
              <a:t>405/23 kV</a:t>
            </a:r>
          </a:p>
          <a:p>
            <a:r>
              <a:rPr lang="fr-FR" dirty="0"/>
              <a:t>EPR- Flamanville- France</a:t>
            </a:r>
            <a:endParaRPr lang="en-US" dirty="0"/>
          </a:p>
        </p:txBody>
      </p:sp>
      <p:sp>
        <p:nvSpPr>
          <p:cNvPr id="10" name="ZoneTexte 9"/>
          <p:cNvSpPr txBox="1"/>
          <p:nvPr/>
        </p:nvSpPr>
        <p:spPr>
          <a:xfrm>
            <a:off x="6855681" y="5314951"/>
            <a:ext cx="22065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defRPr b="1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fr-FR" dirty="0">
                <a:solidFill>
                  <a:srgbClr val="002060"/>
                </a:solidFill>
              </a:rPr>
              <a:t>360*MVA </a:t>
            </a:r>
            <a:r>
              <a:rPr lang="fr-FR" dirty="0"/>
              <a:t>400/24 kV</a:t>
            </a:r>
          </a:p>
          <a:p>
            <a:r>
              <a:rPr lang="fr-FR" dirty="0"/>
              <a:t>France</a:t>
            </a:r>
            <a:endParaRPr lang="en-US" dirty="0"/>
          </a:p>
        </p:txBody>
      </p:sp>
      <p:sp>
        <p:nvSpPr>
          <p:cNvPr id="2" name="ZoneTexte 1"/>
          <p:cNvSpPr txBox="1"/>
          <p:nvPr/>
        </p:nvSpPr>
        <p:spPr>
          <a:xfrm>
            <a:off x="623392" y="5776616"/>
            <a:ext cx="10481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/>
            <a:r>
              <a:rPr lang="fr-FR" i="1" dirty="0"/>
              <a:t>* </a:t>
            </a:r>
            <a:r>
              <a:rPr lang="fr-FR" i="1" dirty="0" err="1"/>
              <a:t>Continuous</a:t>
            </a:r>
            <a:r>
              <a:rPr lang="fr-FR" i="1" dirty="0"/>
              <a:t> rating </a:t>
            </a:r>
            <a:r>
              <a:rPr lang="fr-FR" b="1" i="1" dirty="0"/>
              <a:t>per </a:t>
            </a:r>
            <a:r>
              <a:rPr lang="fr-FR" b="1" i="1" dirty="0" smtClean="0"/>
              <a:t>phase    	</a:t>
            </a:r>
            <a:r>
              <a:rPr lang="en-US" sz="1600" dirty="0" smtClean="0">
                <a:solidFill>
                  <a:srgbClr val="0070C0"/>
                </a:solidFill>
              </a:rPr>
              <a:t>Plus many </a:t>
            </a:r>
            <a:r>
              <a:rPr lang="en-US" sz="1600" b="1" dirty="0" smtClean="0">
                <a:solidFill>
                  <a:srgbClr val="0070C0"/>
                </a:solidFill>
              </a:rPr>
              <a:t>Three </a:t>
            </a:r>
            <a:r>
              <a:rPr lang="en-US" sz="1600" b="1" dirty="0">
                <a:solidFill>
                  <a:srgbClr val="0070C0"/>
                </a:solidFill>
              </a:rPr>
              <a:t>Phase ANTs and ASTs </a:t>
            </a:r>
            <a:r>
              <a:rPr lang="en-US" sz="1600" dirty="0">
                <a:solidFill>
                  <a:srgbClr val="0070C0"/>
                </a:solidFill>
              </a:rPr>
              <a:t>(34, 96, 100MVA) from 70’s up </a:t>
            </a:r>
            <a:r>
              <a:rPr lang="en-US" sz="1600" dirty="0" smtClean="0">
                <a:solidFill>
                  <a:srgbClr val="0070C0"/>
                </a:solidFill>
              </a:rPr>
              <a:t>2016</a:t>
            </a:r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3000375" y="589069"/>
            <a:ext cx="802701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NPP GSU since the </a:t>
            </a:r>
            <a:r>
              <a:rPr lang="en-US" b="1" dirty="0" smtClean="0"/>
              <a:t>70’s </a:t>
            </a:r>
            <a:r>
              <a:rPr lang="en-US" b="1" dirty="0"/>
              <a:t>for EDF </a:t>
            </a:r>
            <a:r>
              <a:rPr lang="en-US" dirty="0"/>
              <a:t>Nuclear Power Plants, </a:t>
            </a:r>
            <a:r>
              <a:rPr lang="en-US" dirty="0" smtClean="0"/>
              <a:t>from </a:t>
            </a:r>
            <a:r>
              <a:rPr lang="en-US" dirty="0"/>
              <a:t>the </a:t>
            </a:r>
            <a:r>
              <a:rPr lang="en-US" b="1" dirty="0"/>
              <a:t>900 </a:t>
            </a:r>
            <a:r>
              <a:rPr lang="en-US" b="1" dirty="0" err="1"/>
              <a:t>MWe</a:t>
            </a:r>
            <a:r>
              <a:rPr lang="en-US" b="1" dirty="0"/>
              <a:t> NPP </a:t>
            </a:r>
            <a:r>
              <a:rPr lang="en-US" dirty="0"/>
              <a:t>up to the </a:t>
            </a:r>
            <a:r>
              <a:rPr lang="en-US" b="1" dirty="0"/>
              <a:t>1650 </a:t>
            </a:r>
            <a:r>
              <a:rPr lang="en-US" b="1" dirty="0" err="1"/>
              <a:t>MWe</a:t>
            </a:r>
            <a:r>
              <a:rPr lang="en-US" b="1" dirty="0"/>
              <a:t> </a:t>
            </a:r>
            <a:r>
              <a:rPr lang="en-US" dirty="0"/>
              <a:t>EPR </a:t>
            </a:r>
            <a:r>
              <a:rPr lang="en-US" dirty="0" smtClean="0"/>
              <a:t>NPP</a:t>
            </a:r>
          </a:p>
          <a:p>
            <a:r>
              <a:rPr lang="en-US" dirty="0" smtClean="0"/>
              <a:t>=&gt; </a:t>
            </a:r>
            <a:r>
              <a:rPr lang="en-US" b="1" u="sng" dirty="0" smtClean="0"/>
              <a:t>Over </a:t>
            </a:r>
            <a:r>
              <a:rPr lang="en-US" b="1" u="sng" dirty="0"/>
              <a:t>120 units </a:t>
            </a:r>
            <a:r>
              <a:rPr lang="en-US" b="1" dirty="0"/>
              <a:t>delivered to EDF </a:t>
            </a:r>
            <a:r>
              <a:rPr lang="en-US" b="1" dirty="0" smtClean="0"/>
              <a:t>NPP         - </a:t>
            </a:r>
            <a:r>
              <a:rPr lang="en-US" dirty="0" smtClean="0"/>
              <a:t>360/550/570/650 </a:t>
            </a:r>
            <a:r>
              <a:rPr lang="en-US" dirty="0"/>
              <a:t>MVA</a:t>
            </a:r>
            <a:r>
              <a:rPr lang="en-US" dirty="0" smtClean="0"/>
              <a:t>*</a:t>
            </a:r>
            <a:endParaRPr lang="en-US" dirty="0"/>
          </a:p>
          <a:p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2805342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886717" y="155326"/>
            <a:ext cx="8572277" cy="1008112"/>
          </a:xfrm>
          <a:noFill/>
          <a:ln>
            <a:noFill/>
          </a:ln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en-US" sz="3200" b="1" i="1" dirty="0">
                <a:latin typeface="+mn-lt"/>
              </a:rPr>
              <a:t>JST </a:t>
            </a:r>
            <a:r>
              <a:rPr lang="en-US" sz="2400" b="1" i="1" dirty="0" smtClean="0">
                <a:latin typeface="+mn-lt"/>
              </a:rPr>
              <a:t>transformateurs</a:t>
            </a:r>
            <a:r>
              <a:rPr lang="en-US" sz="2000" b="1" i="1" dirty="0" smtClean="0"/>
              <a:t>:</a:t>
            </a:r>
            <a:r>
              <a:rPr lang="en-US" sz="2800" b="1" i="1" dirty="0" smtClean="0"/>
              <a:t> </a:t>
            </a:r>
            <a:r>
              <a:rPr lang="en-US" sz="2400" b="1" dirty="0" smtClean="0"/>
              <a:t>Export </a:t>
            </a:r>
            <a:r>
              <a:rPr lang="en-US" sz="2400" b="1" dirty="0"/>
              <a:t>Nuclear experiences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4744873" y="1163439"/>
            <a:ext cx="571412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dirty="0"/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en-US" sz="1600" b="1" u="sng" dirty="0"/>
              <a:t>KKG</a:t>
            </a:r>
            <a:r>
              <a:rPr lang="en-US" sz="1600" u="sng" dirty="0"/>
              <a:t> - Switzerland  970 </a:t>
            </a:r>
            <a:r>
              <a:rPr lang="en-US" sz="1600" u="sng" dirty="0" err="1"/>
              <a:t>MWe</a:t>
            </a:r>
            <a:endParaRPr lang="en-US" sz="1600" u="sng" dirty="0"/>
          </a:p>
          <a:p>
            <a:pPr marL="800100" lvl="1" indent="-342900">
              <a:buFont typeface="Wingdings" panose="05000000000000000000" pitchFamily="2" charset="2"/>
              <a:buChar char="q"/>
            </a:pPr>
            <a:endParaRPr lang="en-US" sz="1600" dirty="0"/>
          </a:p>
          <a:p>
            <a:pPr lvl="1"/>
            <a:r>
              <a:rPr lang="fr-FR" sz="1600" i="1" dirty="0" err="1"/>
              <a:t>Gösgen</a:t>
            </a:r>
            <a:r>
              <a:rPr lang="fr-FR" sz="1600" i="1" dirty="0"/>
              <a:t> </a:t>
            </a:r>
            <a:r>
              <a:rPr lang="fr-FR" sz="1600" i="1" dirty="0" err="1"/>
              <a:t>Nuclear</a:t>
            </a:r>
            <a:r>
              <a:rPr lang="fr-FR" sz="1600" i="1" dirty="0"/>
              <a:t> Power Plant </a:t>
            </a:r>
            <a:r>
              <a:rPr lang="en-US" sz="1600" i="1" dirty="0"/>
              <a:t>- commercial operation: November 1rst , 1979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b="1" dirty="0"/>
              <a:t>4 x 400 MVA </a:t>
            </a:r>
            <a:r>
              <a:rPr lang="en-US" sz="1600" dirty="0"/>
              <a:t>(</a:t>
            </a:r>
            <a:r>
              <a:rPr lang="en-US" sz="1600" i="1" dirty="0"/>
              <a:t>per phase</a:t>
            </a:r>
            <a:r>
              <a:rPr lang="en-US" sz="1600" dirty="0"/>
              <a:t>) </a:t>
            </a:r>
            <a:r>
              <a:rPr lang="en-US" sz="1600" b="1" dirty="0"/>
              <a:t>24kV/409kV supplied in 2008</a:t>
            </a:r>
          </a:p>
          <a:p>
            <a:pPr lvl="1"/>
            <a:endParaRPr lang="en-US" sz="1600" dirty="0"/>
          </a:p>
          <a:p>
            <a:pPr lvl="1"/>
            <a:endParaRPr lang="en-US" sz="1600" dirty="0"/>
          </a:p>
          <a:p>
            <a:pPr lvl="1"/>
            <a:endParaRPr lang="en-US" sz="1600" dirty="0"/>
          </a:p>
          <a:p>
            <a:pPr lvl="1"/>
            <a:endParaRPr lang="en-US" sz="1600" dirty="0"/>
          </a:p>
          <a:p>
            <a:pPr lvl="1"/>
            <a:endParaRPr lang="en-US" sz="1600" dirty="0"/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en-US" sz="1600" b="1" u="sng" dirty="0" err="1"/>
              <a:t>Krško</a:t>
            </a:r>
            <a:r>
              <a:rPr lang="en-US" sz="1600" u="sng" dirty="0" smtClean="0"/>
              <a:t>- </a:t>
            </a:r>
            <a:r>
              <a:rPr lang="en-US" sz="1600" u="sng" dirty="0"/>
              <a:t>Slovenia 730 </a:t>
            </a:r>
            <a:r>
              <a:rPr lang="en-US" sz="1600" u="sng" dirty="0" err="1"/>
              <a:t>MWe</a:t>
            </a:r>
            <a:endParaRPr lang="en-US" sz="1600" u="sng" dirty="0"/>
          </a:p>
          <a:p>
            <a:pPr lvl="1"/>
            <a:endParaRPr lang="en-US" sz="1600" u="sng" dirty="0"/>
          </a:p>
          <a:p>
            <a:pPr lvl="1"/>
            <a:r>
              <a:rPr lang="fr-FR" sz="1600" i="1" dirty="0"/>
              <a:t>Krško </a:t>
            </a:r>
            <a:r>
              <a:rPr lang="fr-FR" sz="1600" i="1" dirty="0" err="1"/>
              <a:t>Nuclear</a:t>
            </a:r>
            <a:r>
              <a:rPr lang="fr-FR" sz="1600" i="1" dirty="0"/>
              <a:t> Power Plant - </a:t>
            </a:r>
            <a:r>
              <a:rPr lang="en-US" sz="1600" i="1" dirty="0" smtClean="0"/>
              <a:t>commercial operation: January 15th , 1983</a:t>
            </a:r>
          </a:p>
          <a:p>
            <a:pPr lvl="1"/>
            <a:endParaRPr lang="en-US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b="1" dirty="0"/>
              <a:t>1 x 500 MVA 21/400kV supplied in 2000</a:t>
            </a:r>
          </a:p>
          <a:p>
            <a:pPr lvl="1"/>
            <a:endParaRPr lang="en-US" sz="1600" dirty="0"/>
          </a:p>
          <a:p>
            <a:pPr lvl="1"/>
            <a:endParaRPr lang="en-US" sz="1600" dirty="0"/>
          </a:p>
          <a:p>
            <a:endParaRPr lang="en-US" sz="1600" dirty="0"/>
          </a:p>
        </p:txBody>
      </p:sp>
      <p:sp>
        <p:nvSpPr>
          <p:cNvPr id="20" name="Rectangle 43"/>
          <p:cNvSpPr>
            <a:spLocks noChangeArrowheads="1"/>
          </p:cNvSpPr>
          <p:nvPr/>
        </p:nvSpPr>
        <p:spPr bwMode="auto">
          <a:xfrm>
            <a:off x="1524001" y="71875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 sz="135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8558" y="1567831"/>
            <a:ext cx="2619375" cy="174307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987" y="4172498"/>
            <a:ext cx="2808514" cy="1869222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80464" y="6268506"/>
            <a:ext cx="1564287" cy="353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528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1544" y="21095"/>
            <a:ext cx="8092846" cy="6263052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5226" y="3429000"/>
            <a:ext cx="864096" cy="43204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sp>
        <p:nvSpPr>
          <p:cNvPr id="5" name="Ellipse 4"/>
          <p:cNvSpPr/>
          <p:nvPr/>
        </p:nvSpPr>
        <p:spPr>
          <a:xfrm flipH="1">
            <a:off x="2813711" y="5268800"/>
            <a:ext cx="127604" cy="15012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3110384" y="5157315"/>
            <a:ext cx="53840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1400" b="1" i="1" dirty="0"/>
              <a:t>Headquarter &amp; main plant</a:t>
            </a:r>
          </a:p>
          <a:p>
            <a:pPr marL="285750" indent="-285750">
              <a:buFontTx/>
              <a:buChar char="-"/>
            </a:pPr>
            <a:r>
              <a:rPr lang="en-US" sz="1400" b="1" i="1" dirty="0"/>
              <a:t>Industrial or commercial subsidiaries</a:t>
            </a:r>
          </a:p>
        </p:txBody>
      </p:sp>
      <p:sp>
        <p:nvSpPr>
          <p:cNvPr id="7" name="Ellipse 6"/>
          <p:cNvSpPr/>
          <p:nvPr/>
        </p:nvSpPr>
        <p:spPr>
          <a:xfrm flipV="1">
            <a:off x="2813711" y="5449733"/>
            <a:ext cx="127604" cy="230801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6450922" y="5172735"/>
            <a:ext cx="396311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/>
              <a:t>Transformers for Train: expressed in units.</a:t>
            </a:r>
          </a:p>
          <a:p>
            <a:endParaRPr lang="en-US" sz="1000" i="1" dirty="0"/>
          </a:p>
          <a:p>
            <a:r>
              <a:rPr lang="en-US" sz="1000" i="1" dirty="0"/>
              <a:t>Other Power Transformers: expressed in cumulated delivered MVA  </a:t>
            </a: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0922" y="5683849"/>
            <a:ext cx="314304" cy="213726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17457" y="5879530"/>
            <a:ext cx="216808" cy="230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320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4272" y="1208094"/>
            <a:ext cx="3357032" cy="432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13074" y="975782"/>
            <a:ext cx="8331198" cy="1725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03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0000" tIns="62400" rIns="120000" bIns="62400"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US" sz="2800" b="1" dirty="0" smtClean="0"/>
              <a:t>Hydraulic </a:t>
            </a:r>
            <a:r>
              <a:rPr lang="en-US" sz="2800" b="1" dirty="0"/>
              <a:t>model </a:t>
            </a:r>
            <a:r>
              <a:rPr lang="en-US" sz="2667" b="1" dirty="0" smtClean="0">
                <a:latin typeface="Arial Narrow" panose="020B0606020202030204" pitchFamily="34" charset="0"/>
              </a:rPr>
              <a:t> </a:t>
            </a:r>
            <a:endParaRPr lang="en-US" sz="2667" b="1" dirty="0">
              <a:latin typeface="Arial Narrow" panose="020B0606020202030204" pitchFamily="34" charset="0"/>
            </a:endParaRP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rgbClr val="0000FF"/>
              </a:buClr>
            </a:pPr>
            <a:r>
              <a:rPr lang="en-US" b="1" dirty="0" smtClean="0">
                <a:latin typeface="Arial Narrow" panose="020B0606020202030204" pitchFamily="34" charset="0"/>
              </a:rPr>
              <a:t>Development of a CFD (Computational Fluid Dynamics) model and measurements on an equivalent mock-up to validate the hypothesis of the numerical calculations.</a:t>
            </a: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rgbClr val="0000FF"/>
              </a:buClr>
            </a:pPr>
            <a:r>
              <a:rPr lang="en-US" b="1" dirty="0" smtClean="0">
                <a:latin typeface="Arial Narrow" panose="020B0606020202030204" pitchFamily="34" charset="0"/>
              </a:rPr>
              <a:t>Simulation of the complete transformer using the same hypothesis. </a:t>
            </a:r>
            <a:endParaRPr lang="en-US" sz="2667" dirty="0">
              <a:latin typeface="Arial Narrow" panose="020B0606020202030204" pitchFamily="34" charset="0"/>
            </a:endParaRPr>
          </a:p>
        </p:txBody>
      </p:sp>
      <p:sp>
        <p:nvSpPr>
          <p:cNvPr id="13" name="Titre 2"/>
          <p:cNvSpPr txBox="1">
            <a:spLocks/>
          </p:cNvSpPr>
          <p:nvPr/>
        </p:nvSpPr>
        <p:spPr bwMode="auto">
          <a:xfrm>
            <a:off x="551384" y="118403"/>
            <a:ext cx="11151029" cy="857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lang="en-US" sz="3200" b="1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FR" dirty="0" smtClean="0">
                <a:solidFill>
                  <a:srgbClr val="C00000"/>
                </a:solidFill>
              </a:rPr>
              <a:t>R&amp;D main topics</a:t>
            </a:r>
            <a:endParaRPr lang="fr-FR" dirty="0">
              <a:solidFill>
                <a:srgbClr val="C00000"/>
              </a:solidFill>
            </a:endParaRPr>
          </a:p>
        </p:txBody>
      </p:sp>
      <p:grpSp>
        <p:nvGrpSpPr>
          <p:cNvPr id="2" name="Groupe 1"/>
          <p:cNvGrpSpPr/>
          <p:nvPr/>
        </p:nvGrpSpPr>
        <p:grpSpPr>
          <a:xfrm>
            <a:off x="-454518" y="2830191"/>
            <a:ext cx="5628217" cy="3074530"/>
            <a:chOff x="-454518" y="2830191"/>
            <a:chExt cx="5628217" cy="3074530"/>
          </a:xfrm>
        </p:grpSpPr>
        <p:pic>
          <p:nvPicPr>
            <p:cNvPr id="14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0275"/>
            <a:stretch>
              <a:fillRect/>
            </a:stretch>
          </p:blipFill>
          <p:spPr bwMode="auto">
            <a:xfrm>
              <a:off x="266035" y="2830191"/>
              <a:ext cx="4187112" cy="2642865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6" name="Text Box 22"/>
            <p:cNvSpPr txBox="1">
              <a:spLocks noChangeArrowheads="1"/>
            </p:cNvSpPr>
            <p:nvPr/>
          </p:nvSpPr>
          <p:spPr bwMode="auto">
            <a:xfrm>
              <a:off x="-454518" y="5537206"/>
              <a:ext cx="5628217" cy="3675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08820" tIns="54409" rIns="108820" bIns="54409">
              <a:spAutoFit/>
            </a:bodyPr>
            <a:lstStyle>
              <a:lvl1pPr defTabSz="407988">
                <a:tabLst>
                  <a:tab pos="0" algn="l"/>
                  <a:tab pos="406400" algn="l"/>
                  <a:tab pos="814388" algn="l"/>
                  <a:tab pos="1220788" algn="l"/>
                  <a:tab pos="1628775" algn="l"/>
                  <a:tab pos="2036763" algn="l"/>
                  <a:tab pos="2441575" algn="l"/>
                  <a:tab pos="2851150" algn="l"/>
                  <a:tab pos="3259138" algn="l"/>
                  <a:tab pos="3665538" algn="l"/>
                  <a:tab pos="4073525" algn="l"/>
                  <a:tab pos="4481513" algn="l"/>
                  <a:tab pos="4889500" algn="l"/>
                  <a:tab pos="5292725" algn="l"/>
                  <a:tab pos="5703888" algn="l"/>
                  <a:tab pos="6111875" algn="l"/>
                  <a:tab pos="6518275" algn="l"/>
                  <a:tab pos="6921500" algn="l"/>
                  <a:tab pos="7334250" algn="l"/>
                  <a:tab pos="7742238" algn="l"/>
                  <a:tab pos="8145463" algn="l"/>
                  <a:tab pos="85328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390525" indent="-196850" defTabSz="407988">
                <a:tabLst>
                  <a:tab pos="0" algn="l"/>
                  <a:tab pos="406400" algn="l"/>
                  <a:tab pos="814388" algn="l"/>
                  <a:tab pos="1220788" algn="l"/>
                  <a:tab pos="1628775" algn="l"/>
                  <a:tab pos="2036763" algn="l"/>
                  <a:tab pos="2441575" algn="l"/>
                  <a:tab pos="2851150" algn="l"/>
                  <a:tab pos="3259138" algn="l"/>
                  <a:tab pos="3665538" algn="l"/>
                  <a:tab pos="4073525" algn="l"/>
                  <a:tab pos="4481513" algn="l"/>
                  <a:tab pos="4889500" algn="l"/>
                  <a:tab pos="5292725" algn="l"/>
                  <a:tab pos="5703888" algn="l"/>
                  <a:tab pos="6111875" algn="l"/>
                  <a:tab pos="6518275" algn="l"/>
                  <a:tab pos="6921500" algn="l"/>
                  <a:tab pos="7334250" algn="l"/>
                  <a:tab pos="7742238" algn="l"/>
                  <a:tab pos="8145463" algn="l"/>
                  <a:tab pos="85328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585788" indent="-195263" defTabSz="407988">
                <a:tabLst>
                  <a:tab pos="0" algn="l"/>
                  <a:tab pos="406400" algn="l"/>
                  <a:tab pos="814388" algn="l"/>
                  <a:tab pos="1220788" algn="l"/>
                  <a:tab pos="1628775" algn="l"/>
                  <a:tab pos="2036763" algn="l"/>
                  <a:tab pos="2441575" algn="l"/>
                  <a:tab pos="2851150" algn="l"/>
                  <a:tab pos="3259138" algn="l"/>
                  <a:tab pos="3665538" algn="l"/>
                  <a:tab pos="4073525" algn="l"/>
                  <a:tab pos="4481513" algn="l"/>
                  <a:tab pos="4889500" algn="l"/>
                  <a:tab pos="5292725" algn="l"/>
                  <a:tab pos="5703888" algn="l"/>
                  <a:tab pos="6111875" algn="l"/>
                  <a:tab pos="6518275" algn="l"/>
                  <a:tab pos="6921500" algn="l"/>
                  <a:tab pos="7334250" algn="l"/>
                  <a:tab pos="7742238" algn="l"/>
                  <a:tab pos="8145463" algn="l"/>
                  <a:tab pos="85328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782638" indent="-195263" defTabSz="407988">
                <a:tabLst>
                  <a:tab pos="0" algn="l"/>
                  <a:tab pos="406400" algn="l"/>
                  <a:tab pos="814388" algn="l"/>
                  <a:tab pos="1220788" algn="l"/>
                  <a:tab pos="1628775" algn="l"/>
                  <a:tab pos="2036763" algn="l"/>
                  <a:tab pos="2441575" algn="l"/>
                  <a:tab pos="2851150" algn="l"/>
                  <a:tab pos="3259138" algn="l"/>
                  <a:tab pos="3665538" algn="l"/>
                  <a:tab pos="4073525" algn="l"/>
                  <a:tab pos="4481513" algn="l"/>
                  <a:tab pos="4889500" algn="l"/>
                  <a:tab pos="5292725" algn="l"/>
                  <a:tab pos="5703888" algn="l"/>
                  <a:tab pos="6111875" algn="l"/>
                  <a:tab pos="6518275" algn="l"/>
                  <a:tab pos="6921500" algn="l"/>
                  <a:tab pos="7334250" algn="l"/>
                  <a:tab pos="7742238" algn="l"/>
                  <a:tab pos="8145463" algn="l"/>
                  <a:tab pos="85328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977900" indent="-195263" defTabSz="407988">
                <a:tabLst>
                  <a:tab pos="0" algn="l"/>
                  <a:tab pos="406400" algn="l"/>
                  <a:tab pos="814388" algn="l"/>
                  <a:tab pos="1220788" algn="l"/>
                  <a:tab pos="1628775" algn="l"/>
                  <a:tab pos="2036763" algn="l"/>
                  <a:tab pos="2441575" algn="l"/>
                  <a:tab pos="2851150" algn="l"/>
                  <a:tab pos="3259138" algn="l"/>
                  <a:tab pos="3665538" algn="l"/>
                  <a:tab pos="4073525" algn="l"/>
                  <a:tab pos="4481513" algn="l"/>
                  <a:tab pos="4889500" algn="l"/>
                  <a:tab pos="5292725" algn="l"/>
                  <a:tab pos="5703888" algn="l"/>
                  <a:tab pos="6111875" algn="l"/>
                  <a:tab pos="6518275" algn="l"/>
                  <a:tab pos="6921500" algn="l"/>
                  <a:tab pos="7334250" algn="l"/>
                  <a:tab pos="7742238" algn="l"/>
                  <a:tab pos="8145463" algn="l"/>
                  <a:tab pos="85328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1435100" indent="-195263" defTabSz="407988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06400" algn="l"/>
                  <a:tab pos="814388" algn="l"/>
                  <a:tab pos="1220788" algn="l"/>
                  <a:tab pos="1628775" algn="l"/>
                  <a:tab pos="2036763" algn="l"/>
                  <a:tab pos="2441575" algn="l"/>
                  <a:tab pos="2851150" algn="l"/>
                  <a:tab pos="3259138" algn="l"/>
                  <a:tab pos="3665538" algn="l"/>
                  <a:tab pos="4073525" algn="l"/>
                  <a:tab pos="4481513" algn="l"/>
                  <a:tab pos="4889500" algn="l"/>
                  <a:tab pos="5292725" algn="l"/>
                  <a:tab pos="5703888" algn="l"/>
                  <a:tab pos="6111875" algn="l"/>
                  <a:tab pos="6518275" algn="l"/>
                  <a:tab pos="6921500" algn="l"/>
                  <a:tab pos="7334250" algn="l"/>
                  <a:tab pos="7742238" algn="l"/>
                  <a:tab pos="8145463" algn="l"/>
                  <a:tab pos="85328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1892300" indent="-195263" defTabSz="407988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06400" algn="l"/>
                  <a:tab pos="814388" algn="l"/>
                  <a:tab pos="1220788" algn="l"/>
                  <a:tab pos="1628775" algn="l"/>
                  <a:tab pos="2036763" algn="l"/>
                  <a:tab pos="2441575" algn="l"/>
                  <a:tab pos="2851150" algn="l"/>
                  <a:tab pos="3259138" algn="l"/>
                  <a:tab pos="3665538" algn="l"/>
                  <a:tab pos="4073525" algn="l"/>
                  <a:tab pos="4481513" algn="l"/>
                  <a:tab pos="4889500" algn="l"/>
                  <a:tab pos="5292725" algn="l"/>
                  <a:tab pos="5703888" algn="l"/>
                  <a:tab pos="6111875" algn="l"/>
                  <a:tab pos="6518275" algn="l"/>
                  <a:tab pos="6921500" algn="l"/>
                  <a:tab pos="7334250" algn="l"/>
                  <a:tab pos="7742238" algn="l"/>
                  <a:tab pos="8145463" algn="l"/>
                  <a:tab pos="85328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2349500" indent="-195263" defTabSz="407988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06400" algn="l"/>
                  <a:tab pos="814388" algn="l"/>
                  <a:tab pos="1220788" algn="l"/>
                  <a:tab pos="1628775" algn="l"/>
                  <a:tab pos="2036763" algn="l"/>
                  <a:tab pos="2441575" algn="l"/>
                  <a:tab pos="2851150" algn="l"/>
                  <a:tab pos="3259138" algn="l"/>
                  <a:tab pos="3665538" algn="l"/>
                  <a:tab pos="4073525" algn="l"/>
                  <a:tab pos="4481513" algn="l"/>
                  <a:tab pos="4889500" algn="l"/>
                  <a:tab pos="5292725" algn="l"/>
                  <a:tab pos="5703888" algn="l"/>
                  <a:tab pos="6111875" algn="l"/>
                  <a:tab pos="6518275" algn="l"/>
                  <a:tab pos="6921500" algn="l"/>
                  <a:tab pos="7334250" algn="l"/>
                  <a:tab pos="7742238" algn="l"/>
                  <a:tab pos="8145463" algn="l"/>
                  <a:tab pos="85328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2806700" indent="-195263" defTabSz="407988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06400" algn="l"/>
                  <a:tab pos="814388" algn="l"/>
                  <a:tab pos="1220788" algn="l"/>
                  <a:tab pos="1628775" algn="l"/>
                  <a:tab pos="2036763" algn="l"/>
                  <a:tab pos="2441575" algn="l"/>
                  <a:tab pos="2851150" algn="l"/>
                  <a:tab pos="3259138" algn="l"/>
                  <a:tab pos="3665538" algn="l"/>
                  <a:tab pos="4073525" algn="l"/>
                  <a:tab pos="4481513" algn="l"/>
                  <a:tab pos="4889500" algn="l"/>
                  <a:tab pos="5292725" algn="l"/>
                  <a:tab pos="5703888" algn="l"/>
                  <a:tab pos="6111875" algn="l"/>
                  <a:tab pos="6518275" algn="l"/>
                  <a:tab pos="6921500" algn="l"/>
                  <a:tab pos="7334250" algn="l"/>
                  <a:tab pos="7742238" algn="l"/>
                  <a:tab pos="8145463" algn="l"/>
                  <a:tab pos="85328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hangingPunct="0">
                <a:lnSpc>
                  <a:spcPct val="93000"/>
                </a:lnSpc>
                <a:buClr>
                  <a:srgbClr val="000000"/>
                </a:buClr>
                <a:buSzPct val="45000"/>
                <a:buFont typeface="StarSymbol" charset="0"/>
                <a:buNone/>
              </a:pPr>
              <a:r>
                <a:rPr lang="en-GB" dirty="0" smtClean="0">
                  <a:solidFill>
                    <a:srgbClr val="000000"/>
                  </a:solidFill>
                  <a:latin typeface="Arial Narrow" panose="020B0606020202030204" pitchFamily="34" charset="0"/>
                  <a:ea typeface="Lucida Sans Unicode" pitchFamily="34" charset="0"/>
                  <a:cs typeface="Lucida Sans Unicode" pitchFamily="34" charset="0"/>
                </a:rPr>
                <a:t>Plexiglas mock-up in progress</a:t>
              </a:r>
              <a:endParaRPr lang="en-GB" dirty="0">
                <a:solidFill>
                  <a:srgbClr val="000000"/>
                </a:solidFill>
                <a:latin typeface="Arial Narrow" panose="020B0606020202030204" pitchFamily="34" charset="0"/>
                <a:ea typeface="Lucida Sans Unicode" pitchFamily="34" charset="0"/>
                <a:cs typeface="Lucida Sans Unicode" pitchFamily="34" charset="0"/>
              </a:endParaRPr>
            </a:p>
          </p:txBody>
        </p:sp>
      </p:grpSp>
      <p:grpSp>
        <p:nvGrpSpPr>
          <p:cNvPr id="3" name="Groupe 2"/>
          <p:cNvGrpSpPr/>
          <p:nvPr/>
        </p:nvGrpSpPr>
        <p:grpSpPr>
          <a:xfrm>
            <a:off x="3728134" y="2830192"/>
            <a:ext cx="5628217" cy="3138678"/>
            <a:chOff x="3728134" y="2830192"/>
            <a:chExt cx="5628217" cy="3138678"/>
          </a:xfrm>
        </p:grpSpPr>
        <p:pic>
          <p:nvPicPr>
            <p:cNvPr id="15" name="Picture 7" descr="Photo 00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6840" y="2830192"/>
              <a:ext cx="4230806" cy="2642864"/>
            </a:xfrm>
            <a:prstGeom prst="rect">
              <a:avLst/>
            </a:prstGeom>
            <a:noFill/>
            <a:ln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7" name="Text Box 22"/>
            <p:cNvSpPr txBox="1">
              <a:spLocks noChangeArrowheads="1"/>
            </p:cNvSpPr>
            <p:nvPr/>
          </p:nvSpPr>
          <p:spPr bwMode="auto">
            <a:xfrm>
              <a:off x="3728134" y="5601355"/>
              <a:ext cx="5628217" cy="3675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08820" tIns="54409" rIns="108820" bIns="54409">
              <a:spAutoFit/>
            </a:bodyPr>
            <a:lstStyle>
              <a:lvl1pPr defTabSz="407988">
                <a:tabLst>
                  <a:tab pos="0" algn="l"/>
                  <a:tab pos="406400" algn="l"/>
                  <a:tab pos="814388" algn="l"/>
                  <a:tab pos="1220788" algn="l"/>
                  <a:tab pos="1628775" algn="l"/>
                  <a:tab pos="2036763" algn="l"/>
                  <a:tab pos="2441575" algn="l"/>
                  <a:tab pos="2851150" algn="l"/>
                  <a:tab pos="3259138" algn="l"/>
                  <a:tab pos="3665538" algn="l"/>
                  <a:tab pos="4073525" algn="l"/>
                  <a:tab pos="4481513" algn="l"/>
                  <a:tab pos="4889500" algn="l"/>
                  <a:tab pos="5292725" algn="l"/>
                  <a:tab pos="5703888" algn="l"/>
                  <a:tab pos="6111875" algn="l"/>
                  <a:tab pos="6518275" algn="l"/>
                  <a:tab pos="6921500" algn="l"/>
                  <a:tab pos="7334250" algn="l"/>
                  <a:tab pos="7742238" algn="l"/>
                  <a:tab pos="8145463" algn="l"/>
                  <a:tab pos="85328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390525" indent="-196850" defTabSz="407988">
                <a:tabLst>
                  <a:tab pos="0" algn="l"/>
                  <a:tab pos="406400" algn="l"/>
                  <a:tab pos="814388" algn="l"/>
                  <a:tab pos="1220788" algn="l"/>
                  <a:tab pos="1628775" algn="l"/>
                  <a:tab pos="2036763" algn="l"/>
                  <a:tab pos="2441575" algn="l"/>
                  <a:tab pos="2851150" algn="l"/>
                  <a:tab pos="3259138" algn="l"/>
                  <a:tab pos="3665538" algn="l"/>
                  <a:tab pos="4073525" algn="l"/>
                  <a:tab pos="4481513" algn="l"/>
                  <a:tab pos="4889500" algn="l"/>
                  <a:tab pos="5292725" algn="l"/>
                  <a:tab pos="5703888" algn="l"/>
                  <a:tab pos="6111875" algn="l"/>
                  <a:tab pos="6518275" algn="l"/>
                  <a:tab pos="6921500" algn="l"/>
                  <a:tab pos="7334250" algn="l"/>
                  <a:tab pos="7742238" algn="l"/>
                  <a:tab pos="8145463" algn="l"/>
                  <a:tab pos="85328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585788" indent="-195263" defTabSz="407988">
                <a:tabLst>
                  <a:tab pos="0" algn="l"/>
                  <a:tab pos="406400" algn="l"/>
                  <a:tab pos="814388" algn="l"/>
                  <a:tab pos="1220788" algn="l"/>
                  <a:tab pos="1628775" algn="l"/>
                  <a:tab pos="2036763" algn="l"/>
                  <a:tab pos="2441575" algn="l"/>
                  <a:tab pos="2851150" algn="l"/>
                  <a:tab pos="3259138" algn="l"/>
                  <a:tab pos="3665538" algn="l"/>
                  <a:tab pos="4073525" algn="l"/>
                  <a:tab pos="4481513" algn="l"/>
                  <a:tab pos="4889500" algn="l"/>
                  <a:tab pos="5292725" algn="l"/>
                  <a:tab pos="5703888" algn="l"/>
                  <a:tab pos="6111875" algn="l"/>
                  <a:tab pos="6518275" algn="l"/>
                  <a:tab pos="6921500" algn="l"/>
                  <a:tab pos="7334250" algn="l"/>
                  <a:tab pos="7742238" algn="l"/>
                  <a:tab pos="8145463" algn="l"/>
                  <a:tab pos="85328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782638" indent="-195263" defTabSz="407988">
                <a:tabLst>
                  <a:tab pos="0" algn="l"/>
                  <a:tab pos="406400" algn="l"/>
                  <a:tab pos="814388" algn="l"/>
                  <a:tab pos="1220788" algn="l"/>
                  <a:tab pos="1628775" algn="l"/>
                  <a:tab pos="2036763" algn="l"/>
                  <a:tab pos="2441575" algn="l"/>
                  <a:tab pos="2851150" algn="l"/>
                  <a:tab pos="3259138" algn="l"/>
                  <a:tab pos="3665538" algn="l"/>
                  <a:tab pos="4073525" algn="l"/>
                  <a:tab pos="4481513" algn="l"/>
                  <a:tab pos="4889500" algn="l"/>
                  <a:tab pos="5292725" algn="l"/>
                  <a:tab pos="5703888" algn="l"/>
                  <a:tab pos="6111875" algn="l"/>
                  <a:tab pos="6518275" algn="l"/>
                  <a:tab pos="6921500" algn="l"/>
                  <a:tab pos="7334250" algn="l"/>
                  <a:tab pos="7742238" algn="l"/>
                  <a:tab pos="8145463" algn="l"/>
                  <a:tab pos="85328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977900" indent="-195263" defTabSz="407988">
                <a:tabLst>
                  <a:tab pos="0" algn="l"/>
                  <a:tab pos="406400" algn="l"/>
                  <a:tab pos="814388" algn="l"/>
                  <a:tab pos="1220788" algn="l"/>
                  <a:tab pos="1628775" algn="l"/>
                  <a:tab pos="2036763" algn="l"/>
                  <a:tab pos="2441575" algn="l"/>
                  <a:tab pos="2851150" algn="l"/>
                  <a:tab pos="3259138" algn="l"/>
                  <a:tab pos="3665538" algn="l"/>
                  <a:tab pos="4073525" algn="l"/>
                  <a:tab pos="4481513" algn="l"/>
                  <a:tab pos="4889500" algn="l"/>
                  <a:tab pos="5292725" algn="l"/>
                  <a:tab pos="5703888" algn="l"/>
                  <a:tab pos="6111875" algn="l"/>
                  <a:tab pos="6518275" algn="l"/>
                  <a:tab pos="6921500" algn="l"/>
                  <a:tab pos="7334250" algn="l"/>
                  <a:tab pos="7742238" algn="l"/>
                  <a:tab pos="8145463" algn="l"/>
                  <a:tab pos="85328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1435100" indent="-195263" defTabSz="407988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06400" algn="l"/>
                  <a:tab pos="814388" algn="l"/>
                  <a:tab pos="1220788" algn="l"/>
                  <a:tab pos="1628775" algn="l"/>
                  <a:tab pos="2036763" algn="l"/>
                  <a:tab pos="2441575" algn="l"/>
                  <a:tab pos="2851150" algn="l"/>
                  <a:tab pos="3259138" algn="l"/>
                  <a:tab pos="3665538" algn="l"/>
                  <a:tab pos="4073525" algn="l"/>
                  <a:tab pos="4481513" algn="l"/>
                  <a:tab pos="4889500" algn="l"/>
                  <a:tab pos="5292725" algn="l"/>
                  <a:tab pos="5703888" algn="l"/>
                  <a:tab pos="6111875" algn="l"/>
                  <a:tab pos="6518275" algn="l"/>
                  <a:tab pos="6921500" algn="l"/>
                  <a:tab pos="7334250" algn="l"/>
                  <a:tab pos="7742238" algn="l"/>
                  <a:tab pos="8145463" algn="l"/>
                  <a:tab pos="85328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1892300" indent="-195263" defTabSz="407988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06400" algn="l"/>
                  <a:tab pos="814388" algn="l"/>
                  <a:tab pos="1220788" algn="l"/>
                  <a:tab pos="1628775" algn="l"/>
                  <a:tab pos="2036763" algn="l"/>
                  <a:tab pos="2441575" algn="l"/>
                  <a:tab pos="2851150" algn="l"/>
                  <a:tab pos="3259138" algn="l"/>
                  <a:tab pos="3665538" algn="l"/>
                  <a:tab pos="4073525" algn="l"/>
                  <a:tab pos="4481513" algn="l"/>
                  <a:tab pos="4889500" algn="l"/>
                  <a:tab pos="5292725" algn="l"/>
                  <a:tab pos="5703888" algn="l"/>
                  <a:tab pos="6111875" algn="l"/>
                  <a:tab pos="6518275" algn="l"/>
                  <a:tab pos="6921500" algn="l"/>
                  <a:tab pos="7334250" algn="l"/>
                  <a:tab pos="7742238" algn="l"/>
                  <a:tab pos="8145463" algn="l"/>
                  <a:tab pos="85328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2349500" indent="-195263" defTabSz="407988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06400" algn="l"/>
                  <a:tab pos="814388" algn="l"/>
                  <a:tab pos="1220788" algn="l"/>
                  <a:tab pos="1628775" algn="l"/>
                  <a:tab pos="2036763" algn="l"/>
                  <a:tab pos="2441575" algn="l"/>
                  <a:tab pos="2851150" algn="l"/>
                  <a:tab pos="3259138" algn="l"/>
                  <a:tab pos="3665538" algn="l"/>
                  <a:tab pos="4073525" algn="l"/>
                  <a:tab pos="4481513" algn="l"/>
                  <a:tab pos="4889500" algn="l"/>
                  <a:tab pos="5292725" algn="l"/>
                  <a:tab pos="5703888" algn="l"/>
                  <a:tab pos="6111875" algn="l"/>
                  <a:tab pos="6518275" algn="l"/>
                  <a:tab pos="6921500" algn="l"/>
                  <a:tab pos="7334250" algn="l"/>
                  <a:tab pos="7742238" algn="l"/>
                  <a:tab pos="8145463" algn="l"/>
                  <a:tab pos="85328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2806700" indent="-195263" defTabSz="407988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06400" algn="l"/>
                  <a:tab pos="814388" algn="l"/>
                  <a:tab pos="1220788" algn="l"/>
                  <a:tab pos="1628775" algn="l"/>
                  <a:tab pos="2036763" algn="l"/>
                  <a:tab pos="2441575" algn="l"/>
                  <a:tab pos="2851150" algn="l"/>
                  <a:tab pos="3259138" algn="l"/>
                  <a:tab pos="3665538" algn="l"/>
                  <a:tab pos="4073525" algn="l"/>
                  <a:tab pos="4481513" algn="l"/>
                  <a:tab pos="4889500" algn="l"/>
                  <a:tab pos="5292725" algn="l"/>
                  <a:tab pos="5703888" algn="l"/>
                  <a:tab pos="6111875" algn="l"/>
                  <a:tab pos="6518275" algn="l"/>
                  <a:tab pos="6921500" algn="l"/>
                  <a:tab pos="7334250" algn="l"/>
                  <a:tab pos="7742238" algn="l"/>
                  <a:tab pos="8145463" algn="l"/>
                  <a:tab pos="853281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hangingPunct="0">
                <a:lnSpc>
                  <a:spcPct val="93000"/>
                </a:lnSpc>
                <a:buClr>
                  <a:srgbClr val="000000"/>
                </a:buClr>
                <a:buSzPct val="45000"/>
                <a:buFont typeface="StarSymbol" charset="0"/>
                <a:buNone/>
              </a:pPr>
              <a:r>
                <a:rPr lang="en-GB" dirty="0" smtClean="0">
                  <a:solidFill>
                    <a:srgbClr val="000000"/>
                  </a:solidFill>
                  <a:latin typeface="Arial Narrow" panose="020B0606020202030204" pitchFamily="34" charset="0"/>
                  <a:ea typeface="Lucida Sans Unicode" pitchFamily="34" charset="0"/>
                  <a:cs typeface="Lucida Sans Unicode" pitchFamily="34" charset="0"/>
                </a:rPr>
                <a:t>Mock- up </a:t>
              </a:r>
              <a:endParaRPr lang="en-GB" dirty="0">
                <a:solidFill>
                  <a:srgbClr val="000000"/>
                </a:solidFill>
                <a:latin typeface="Arial Narrow" panose="020B0606020202030204" pitchFamily="34" charset="0"/>
                <a:ea typeface="Lucida Sans Unicode" pitchFamily="34" charset="0"/>
                <a:cs typeface="Lucida Sans Unicode" pitchFamily="34" charset="0"/>
              </a:endParaRPr>
            </a:p>
          </p:txBody>
        </p:sp>
      </p:grpSp>
      <p:grpSp>
        <p:nvGrpSpPr>
          <p:cNvPr id="9" name="Group 28"/>
          <p:cNvGrpSpPr>
            <a:grpSpLocks/>
          </p:cNvGrpSpPr>
          <p:nvPr/>
        </p:nvGrpSpPr>
        <p:grpSpPr bwMode="auto">
          <a:xfrm>
            <a:off x="8317231" y="3937007"/>
            <a:ext cx="3285068" cy="1504951"/>
            <a:chOff x="3506" y="2838"/>
            <a:chExt cx="1982" cy="948"/>
          </a:xfrm>
        </p:grpSpPr>
        <p:sp>
          <p:nvSpPr>
            <p:cNvPr id="10" name="Rectangle 24"/>
            <p:cNvSpPr>
              <a:spLocks noChangeArrowheads="1"/>
            </p:cNvSpPr>
            <p:nvPr/>
          </p:nvSpPr>
          <p:spPr bwMode="auto">
            <a:xfrm>
              <a:off x="3697" y="2838"/>
              <a:ext cx="1791" cy="948"/>
            </a:xfrm>
            <a:prstGeom prst="rect">
              <a:avLst/>
            </a:prstGeom>
            <a:noFill/>
            <a:ln w="38100" algn="ctr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" name="Line 27"/>
            <p:cNvSpPr>
              <a:spLocks noChangeShapeType="1"/>
            </p:cNvSpPr>
            <p:nvPr/>
          </p:nvSpPr>
          <p:spPr bwMode="auto">
            <a:xfrm>
              <a:off x="3506" y="3075"/>
              <a:ext cx="195" cy="10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7086063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Image 3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0334" y="2115407"/>
            <a:ext cx="1903053" cy="386328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7214" y="1997525"/>
            <a:ext cx="1903053" cy="386328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0738" y="925475"/>
            <a:ext cx="6278488" cy="100811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Construction of an hydraulic model</a:t>
            </a:r>
            <a:endParaRPr lang="en-US" sz="2400" dirty="0"/>
          </a:p>
        </p:txBody>
      </p:sp>
      <p:sp>
        <p:nvSpPr>
          <p:cNvPr id="20" name="Text Box 22"/>
          <p:cNvSpPr txBox="1">
            <a:spLocks noChangeArrowheads="1"/>
          </p:cNvSpPr>
          <p:nvPr/>
        </p:nvSpPr>
        <p:spPr bwMode="auto">
          <a:xfrm>
            <a:off x="485779" y="1823008"/>
            <a:ext cx="5951907" cy="68234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08820" tIns="54409" rIns="108820" bIns="54409">
            <a:spAutoFit/>
          </a:bodyPr>
          <a:lstStyle>
            <a:lvl1pPr defTabSz="407988"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1575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2725" algn="l"/>
                <a:tab pos="5703888" algn="l"/>
                <a:tab pos="6111875" algn="l"/>
                <a:tab pos="6518275" algn="l"/>
                <a:tab pos="6921500" algn="l"/>
                <a:tab pos="7334250" algn="l"/>
                <a:tab pos="7742238" algn="l"/>
                <a:tab pos="8145463" algn="l"/>
                <a:tab pos="8532813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390525" indent="-196850" defTabSz="407988"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1575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2725" algn="l"/>
                <a:tab pos="5703888" algn="l"/>
                <a:tab pos="6111875" algn="l"/>
                <a:tab pos="6518275" algn="l"/>
                <a:tab pos="6921500" algn="l"/>
                <a:tab pos="7334250" algn="l"/>
                <a:tab pos="7742238" algn="l"/>
                <a:tab pos="8145463" algn="l"/>
                <a:tab pos="8532813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585788" indent="-195263" defTabSz="407988"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1575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2725" algn="l"/>
                <a:tab pos="5703888" algn="l"/>
                <a:tab pos="6111875" algn="l"/>
                <a:tab pos="6518275" algn="l"/>
                <a:tab pos="6921500" algn="l"/>
                <a:tab pos="7334250" algn="l"/>
                <a:tab pos="7742238" algn="l"/>
                <a:tab pos="8145463" algn="l"/>
                <a:tab pos="8532813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782638" indent="-195263" defTabSz="407988"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1575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2725" algn="l"/>
                <a:tab pos="5703888" algn="l"/>
                <a:tab pos="6111875" algn="l"/>
                <a:tab pos="6518275" algn="l"/>
                <a:tab pos="6921500" algn="l"/>
                <a:tab pos="7334250" algn="l"/>
                <a:tab pos="7742238" algn="l"/>
                <a:tab pos="8145463" algn="l"/>
                <a:tab pos="8532813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977900" indent="-195263" defTabSz="407988"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1575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2725" algn="l"/>
                <a:tab pos="5703888" algn="l"/>
                <a:tab pos="6111875" algn="l"/>
                <a:tab pos="6518275" algn="l"/>
                <a:tab pos="6921500" algn="l"/>
                <a:tab pos="7334250" algn="l"/>
                <a:tab pos="7742238" algn="l"/>
                <a:tab pos="8145463" algn="l"/>
                <a:tab pos="8532813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1435100" indent="-195263" defTabSz="407988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1575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2725" algn="l"/>
                <a:tab pos="5703888" algn="l"/>
                <a:tab pos="6111875" algn="l"/>
                <a:tab pos="6518275" algn="l"/>
                <a:tab pos="6921500" algn="l"/>
                <a:tab pos="7334250" algn="l"/>
                <a:tab pos="7742238" algn="l"/>
                <a:tab pos="8145463" algn="l"/>
                <a:tab pos="8532813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1892300" indent="-195263" defTabSz="407988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1575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2725" algn="l"/>
                <a:tab pos="5703888" algn="l"/>
                <a:tab pos="6111875" algn="l"/>
                <a:tab pos="6518275" algn="l"/>
                <a:tab pos="6921500" algn="l"/>
                <a:tab pos="7334250" algn="l"/>
                <a:tab pos="7742238" algn="l"/>
                <a:tab pos="8145463" algn="l"/>
                <a:tab pos="8532813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2349500" indent="-195263" defTabSz="407988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1575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2725" algn="l"/>
                <a:tab pos="5703888" algn="l"/>
                <a:tab pos="6111875" algn="l"/>
                <a:tab pos="6518275" algn="l"/>
                <a:tab pos="6921500" algn="l"/>
                <a:tab pos="7334250" algn="l"/>
                <a:tab pos="7742238" algn="l"/>
                <a:tab pos="8145463" algn="l"/>
                <a:tab pos="8532813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2806700" indent="-195263" defTabSz="407988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1575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2725" algn="l"/>
                <a:tab pos="5703888" algn="l"/>
                <a:tab pos="6111875" algn="l"/>
                <a:tab pos="6518275" algn="l"/>
                <a:tab pos="6921500" algn="l"/>
                <a:tab pos="7334250" algn="l"/>
                <a:tab pos="7742238" algn="l"/>
                <a:tab pos="8145463" algn="l"/>
                <a:tab pos="8532813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hangingPunct="0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2000" b="1" dirty="0">
                <a:solidFill>
                  <a:srgbClr val="000000"/>
                </a:solidFill>
                <a:latin typeface="Arial Narrow" panose="020B0606020202030204" pitchFamily="34" charset="0"/>
                <a:ea typeface="Lucida Sans Unicode" pitchFamily="34" charset="0"/>
                <a:cs typeface="Lucida Sans Unicode" pitchFamily="34" charset="0"/>
              </a:rPr>
              <a:t>This mock-up allows to </a:t>
            </a:r>
            <a:r>
              <a:rPr lang="en-GB" sz="2000" b="1" dirty="0" smtClean="0">
                <a:solidFill>
                  <a:srgbClr val="000000"/>
                </a:solidFill>
                <a:latin typeface="Arial Narrow" panose="020B0606020202030204" pitchFamily="34" charset="0"/>
                <a:ea typeface="Lucida Sans Unicode" pitchFamily="34" charset="0"/>
                <a:cs typeface="Lucida Sans Unicode" pitchFamily="34" charset="0"/>
              </a:rPr>
              <a:t>check and match :</a:t>
            </a:r>
            <a:endParaRPr lang="en-GB" sz="2000" b="1" dirty="0">
              <a:solidFill>
                <a:srgbClr val="000000"/>
              </a:solidFill>
              <a:latin typeface="Arial Narrow" panose="020B0606020202030204" pitchFamily="34" charset="0"/>
              <a:ea typeface="Lucida Sans Unicode" pitchFamily="34" charset="0"/>
              <a:cs typeface="Lucida Sans Unicode" pitchFamily="34" charset="0"/>
            </a:endParaRPr>
          </a:p>
          <a:p>
            <a:pPr marL="380990" indent="-380990" hangingPunct="0">
              <a:lnSpc>
                <a:spcPct val="93000"/>
              </a:lnSpc>
              <a:buClr>
                <a:srgbClr val="0000FF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000000"/>
                </a:solidFill>
                <a:latin typeface="Arial Narrow" panose="020B0606020202030204" pitchFamily="34" charset="0"/>
                <a:ea typeface="Lucida Sans Unicode" pitchFamily="34" charset="0"/>
                <a:cs typeface="Lucida Sans Unicode" pitchFamily="34" charset="0"/>
              </a:rPr>
              <a:t>the </a:t>
            </a:r>
            <a:r>
              <a:rPr lang="en-GB" sz="2000" b="1" dirty="0" smtClean="0">
                <a:solidFill>
                  <a:srgbClr val="000000"/>
                </a:solidFill>
                <a:latin typeface="Arial Narrow" panose="020B0606020202030204" pitchFamily="34" charset="0"/>
                <a:ea typeface="Lucida Sans Unicode" pitchFamily="34" charset="0"/>
                <a:cs typeface="Lucida Sans Unicode" pitchFamily="34" charset="0"/>
              </a:rPr>
              <a:t>oil flow at the lower </a:t>
            </a:r>
            <a:r>
              <a:rPr lang="en-GB" sz="2000" b="1" dirty="0">
                <a:solidFill>
                  <a:srgbClr val="000000"/>
                </a:solidFill>
                <a:latin typeface="Arial Narrow" panose="020B0606020202030204" pitchFamily="34" charset="0"/>
                <a:ea typeface="Lucida Sans Unicode" pitchFamily="34" charset="0"/>
                <a:cs typeface="Lucida Sans Unicode" pitchFamily="34" charset="0"/>
              </a:rPr>
              <a:t>part of a pressboard </a:t>
            </a:r>
            <a:r>
              <a:rPr lang="en-GB" sz="2000" b="1" dirty="0" smtClean="0">
                <a:solidFill>
                  <a:srgbClr val="000000"/>
                </a:solidFill>
                <a:latin typeface="Arial Narrow" panose="020B0606020202030204" pitchFamily="34" charset="0"/>
                <a:ea typeface="Lucida Sans Unicode" pitchFamily="34" charset="0"/>
                <a:cs typeface="Lucida Sans Unicode" pitchFamily="34" charset="0"/>
              </a:rPr>
              <a:t>washer,</a:t>
            </a:r>
            <a:endParaRPr lang="en-GB" sz="2000" b="1" dirty="0">
              <a:solidFill>
                <a:srgbClr val="000000"/>
              </a:solidFill>
              <a:latin typeface="Arial Narrow" panose="020B0606020202030204" pitchFamily="34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24" name="Rectangle 28"/>
          <p:cNvSpPr>
            <a:spLocks noChangeArrowheads="1"/>
          </p:cNvSpPr>
          <p:nvPr/>
        </p:nvSpPr>
        <p:spPr bwMode="auto">
          <a:xfrm>
            <a:off x="6897214" y="4740064"/>
            <a:ext cx="1933901" cy="1123949"/>
          </a:xfrm>
          <a:prstGeom prst="rect">
            <a:avLst/>
          </a:prstGeom>
          <a:noFill/>
          <a:ln w="15875">
            <a:solidFill>
              <a:srgbClr val="FF00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8" name="Groupe 7"/>
          <p:cNvGrpSpPr/>
          <p:nvPr/>
        </p:nvGrpSpPr>
        <p:grpSpPr>
          <a:xfrm>
            <a:off x="6032035" y="5661248"/>
            <a:ext cx="2084380" cy="493365"/>
            <a:chOff x="1713315" y="4312264"/>
            <a:chExt cx="1563285" cy="370024"/>
          </a:xfrm>
        </p:grpSpPr>
        <p:sp>
          <p:nvSpPr>
            <p:cNvPr id="25" name="Flèche droite 24"/>
            <p:cNvSpPr/>
            <p:nvPr/>
          </p:nvSpPr>
          <p:spPr>
            <a:xfrm rot="16200000">
              <a:off x="3132900" y="4538588"/>
              <a:ext cx="211200" cy="762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6" name="Flèche droite 25"/>
            <p:cNvSpPr/>
            <p:nvPr/>
          </p:nvSpPr>
          <p:spPr>
            <a:xfrm rot="16200000">
              <a:off x="2828100" y="4538588"/>
              <a:ext cx="211200" cy="762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" name="ZoneTexte 3"/>
            <p:cNvSpPr txBox="1"/>
            <p:nvPr/>
          </p:nvSpPr>
          <p:spPr>
            <a:xfrm>
              <a:off x="1713315" y="4312264"/>
              <a:ext cx="52350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Inlets</a:t>
              </a:r>
              <a:endParaRPr lang="en-US" dirty="0"/>
            </a:p>
          </p:txBody>
        </p:sp>
      </p:grpSp>
      <p:grpSp>
        <p:nvGrpSpPr>
          <p:cNvPr id="7" name="Groupe 6"/>
          <p:cNvGrpSpPr/>
          <p:nvPr/>
        </p:nvGrpSpPr>
        <p:grpSpPr>
          <a:xfrm>
            <a:off x="5763997" y="4192921"/>
            <a:ext cx="2747419" cy="547143"/>
            <a:chOff x="1512287" y="3211019"/>
            <a:chExt cx="2060564" cy="410357"/>
          </a:xfrm>
        </p:grpSpPr>
        <p:sp>
          <p:nvSpPr>
            <p:cNvPr id="27" name="Flèche droite 26"/>
            <p:cNvSpPr/>
            <p:nvPr/>
          </p:nvSpPr>
          <p:spPr>
            <a:xfrm rot="16200000">
              <a:off x="2480178" y="3436651"/>
              <a:ext cx="211200" cy="76200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8" name="Flèche droite 27"/>
            <p:cNvSpPr/>
            <p:nvPr/>
          </p:nvSpPr>
          <p:spPr>
            <a:xfrm rot="16200000">
              <a:off x="3429151" y="3477676"/>
              <a:ext cx="211200" cy="76200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9" name="ZoneTexte 28"/>
            <p:cNvSpPr txBox="1"/>
            <p:nvPr/>
          </p:nvSpPr>
          <p:spPr>
            <a:xfrm>
              <a:off x="1512287" y="3211019"/>
              <a:ext cx="65215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Outlets</a:t>
              </a:r>
              <a:endParaRPr lang="en-US" dirty="0"/>
            </a:p>
          </p:txBody>
        </p:sp>
      </p:grpSp>
      <p:grpSp>
        <p:nvGrpSpPr>
          <p:cNvPr id="9" name="Groupe 8"/>
          <p:cNvGrpSpPr/>
          <p:nvPr/>
        </p:nvGrpSpPr>
        <p:grpSpPr>
          <a:xfrm>
            <a:off x="9748250" y="3156785"/>
            <a:ext cx="2443927" cy="387023"/>
            <a:chOff x="5393702" y="2375655"/>
            <a:chExt cx="1832945" cy="290267"/>
          </a:xfrm>
        </p:grpSpPr>
        <p:sp>
          <p:nvSpPr>
            <p:cNvPr id="30" name="Flèche droite 29"/>
            <p:cNvSpPr/>
            <p:nvPr/>
          </p:nvSpPr>
          <p:spPr>
            <a:xfrm rot="16200000">
              <a:off x="6222002" y="2522222"/>
              <a:ext cx="211200" cy="762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1" name="Flèche droite 30"/>
            <p:cNvSpPr/>
            <p:nvPr/>
          </p:nvSpPr>
          <p:spPr>
            <a:xfrm rot="16200000">
              <a:off x="5326202" y="2522221"/>
              <a:ext cx="211200" cy="762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2" name="ZoneTexte 31"/>
            <p:cNvSpPr txBox="1"/>
            <p:nvPr/>
          </p:nvSpPr>
          <p:spPr>
            <a:xfrm>
              <a:off x="6703138" y="2375655"/>
              <a:ext cx="52350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Inlets</a:t>
              </a:r>
              <a:endParaRPr lang="en-US" dirty="0"/>
            </a:p>
          </p:txBody>
        </p:sp>
      </p:grpSp>
      <p:grpSp>
        <p:nvGrpSpPr>
          <p:cNvPr id="10" name="Groupe 9"/>
          <p:cNvGrpSpPr/>
          <p:nvPr/>
        </p:nvGrpSpPr>
        <p:grpSpPr>
          <a:xfrm>
            <a:off x="10112847" y="1747054"/>
            <a:ext cx="2152532" cy="387022"/>
            <a:chOff x="5667151" y="1318356"/>
            <a:chExt cx="1614399" cy="290266"/>
          </a:xfrm>
        </p:grpSpPr>
        <p:sp>
          <p:nvSpPr>
            <p:cNvPr id="33" name="Flèche droite 32"/>
            <p:cNvSpPr/>
            <p:nvPr/>
          </p:nvSpPr>
          <p:spPr>
            <a:xfrm rot="16200000">
              <a:off x="5599651" y="1464922"/>
              <a:ext cx="211200" cy="76200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4" name="Flèche droite 33"/>
            <p:cNvSpPr/>
            <p:nvPr/>
          </p:nvSpPr>
          <p:spPr>
            <a:xfrm rot="16200000">
              <a:off x="5871602" y="1454688"/>
              <a:ext cx="211200" cy="76200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5" name="ZoneTexte 34"/>
            <p:cNvSpPr txBox="1"/>
            <p:nvPr/>
          </p:nvSpPr>
          <p:spPr>
            <a:xfrm>
              <a:off x="6629400" y="1318356"/>
              <a:ext cx="65215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Outlets</a:t>
              </a:r>
              <a:endParaRPr lang="en-US" dirty="0"/>
            </a:p>
          </p:txBody>
        </p:sp>
      </p:grpSp>
      <p:sp>
        <p:nvSpPr>
          <p:cNvPr id="36" name="Rectangle 28"/>
          <p:cNvSpPr>
            <a:spLocks noChangeArrowheads="1"/>
          </p:cNvSpPr>
          <p:nvPr/>
        </p:nvSpPr>
        <p:spPr bwMode="auto">
          <a:xfrm>
            <a:off x="9406180" y="2120428"/>
            <a:ext cx="1947207" cy="1123949"/>
          </a:xfrm>
          <a:prstGeom prst="rect">
            <a:avLst/>
          </a:prstGeom>
          <a:noFill/>
          <a:ln w="15875">
            <a:solidFill>
              <a:srgbClr val="FF00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7" name="Text Box 22"/>
          <p:cNvSpPr txBox="1">
            <a:spLocks noChangeArrowheads="1"/>
          </p:cNvSpPr>
          <p:nvPr/>
        </p:nvSpPr>
        <p:spPr bwMode="auto">
          <a:xfrm>
            <a:off x="485779" y="2466557"/>
            <a:ext cx="5761368" cy="77782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108820" tIns="54409" rIns="108820" bIns="54409">
            <a:spAutoFit/>
          </a:bodyPr>
          <a:lstStyle>
            <a:lvl1pPr defTabSz="407988"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1575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2725" algn="l"/>
                <a:tab pos="5703888" algn="l"/>
                <a:tab pos="6111875" algn="l"/>
                <a:tab pos="6518275" algn="l"/>
                <a:tab pos="6921500" algn="l"/>
                <a:tab pos="7334250" algn="l"/>
                <a:tab pos="7742238" algn="l"/>
                <a:tab pos="8145463" algn="l"/>
                <a:tab pos="8532813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390525" indent="-196850" defTabSz="407988"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1575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2725" algn="l"/>
                <a:tab pos="5703888" algn="l"/>
                <a:tab pos="6111875" algn="l"/>
                <a:tab pos="6518275" algn="l"/>
                <a:tab pos="6921500" algn="l"/>
                <a:tab pos="7334250" algn="l"/>
                <a:tab pos="7742238" algn="l"/>
                <a:tab pos="8145463" algn="l"/>
                <a:tab pos="8532813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585788" indent="-195263" defTabSz="407988"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1575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2725" algn="l"/>
                <a:tab pos="5703888" algn="l"/>
                <a:tab pos="6111875" algn="l"/>
                <a:tab pos="6518275" algn="l"/>
                <a:tab pos="6921500" algn="l"/>
                <a:tab pos="7334250" algn="l"/>
                <a:tab pos="7742238" algn="l"/>
                <a:tab pos="8145463" algn="l"/>
                <a:tab pos="8532813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782638" indent="-195263" defTabSz="407988"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1575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2725" algn="l"/>
                <a:tab pos="5703888" algn="l"/>
                <a:tab pos="6111875" algn="l"/>
                <a:tab pos="6518275" algn="l"/>
                <a:tab pos="6921500" algn="l"/>
                <a:tab pos="7334250" algn="l"/>
                <a:tab pos="7742238" algn="l"/>
                <a:tab pos="8145463" algn="l"/>
                <a:tab pos="8532813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977900" indent="-195263" defTabSz="407988"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1575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2725" algn="l"/>
                <a:tab pos="5703888" algn="l"/>
                <a:tab pos="6111875" algn="l"/>
                <a:tab pos="6518275" algn="l"/>
                <a:tab pos="6921500" algn="l"/>
                <a:tab pos="7334250" algn="l"/>
                <a:tab pos="7742238" algn="l"/>
                <a:tab pos="8145463" algn="l"/>
                <a:tab pos="8532813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1435100" indent="-195263" defTabSz="407988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1575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2725" algn="l"/>
                <a:tab pos="5703888" algn="l"/>
                <a:tab pos="6111875" algn="l"/>
                <a:tab pos="6518275" algn="l"/>
                <a:tab pos="6921500" algn="l"/>
                <a:tab pos="7334250" algn="l"/>
                <a:tab pos="7742238" algn="l"/>
                <a:tab pos="8145463" algn="l"/>
                <a:tab pos="8532813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1892300" indent="-195263" defTabSz="407988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1575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2725" algn="l"/>
                <a:tab pos="5703888" algn="l"/>
                <a:tab pos="6111875" algn="l"/>
                <a:tab pos="6518275" algn="l"/>
                <a:tab pos="6921500" algn="l"/>
                <a:tab pos="7334250" algn="l"/>
                <a:tab pos="7742238" algn="l"/>
                <a:tab pos="8145463" algn="l"/>
                <a:tab pos="8532813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2349500" indent="-195263" defTabSz="407988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1575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2725" algn="l"/>
                <a:tab pos="5703888" algn="l"/>
                <a:tab pos="6111875" algn="l"/>
                <a:tab pos="6518275" algn="l"/>
                <a:tab pos="6921500" algn="l"/>
                <a:tab pos="7334250" algn="l"/>
                <a:tab pos="7742238" algn="l"/>
                <a:tab pos="8145463" algn="l"/>
                <a:tab pos="8532813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2806700" indent="-195263" defTabSz="407988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1575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2725" algn="l"/>
                <a:tab pos="5703888" algn="l"/>
                <a:tab pos="6111875" algn="l"/>
                <a:tab pos="6518275" algn="l"/>
                <a:tab pos="6921500" algn="l"/>
                <a:tab pos="7334250" algn="l"/>
                <a:tab pos="7742238" algn="l"/>
                <a:tab pos="8145463" algn="l"/>
                <a:tab pos="8532813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80990" indent="-380990" hangingPunct="0">
              <a:lnSpc>
                <a:spcPct val="93000"/>
              </a:lnSpc>
              <a:buClr>
                <a:srgbClr val="0000FF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000000"/>
                </a:solidFill>
                <a:latin typeface="Arial Narrow" panose="020B0606020202030204" pitchFamily="34" charset="0"/>
                <a:ea typeface="Lucida Sans Unicode" pitchFamily="34" charset="0"/>
                <a:cs typeface="Lucida Sans Unicode" pitchFamily="34" charset="0"/>
              </a:rPr>
              <a:t>the oil flow upper part of a pressboard washer</a:t>
            </a:r>
          </a:p>
          <a:p>
            <a:pPr marL="380990" indent="-380990" hangingPunct="0">
              <a:lnSpc>
                <a:spcPct val="93000"/>
              </a:lnSpc>
              <a:buClr>
                <a:srgbClr val="000000"/>
              </a:buClr>
              <a:buSzPct val="45000"/>
              <a:buFontTx/>
              <a:buChar char="-"/>
            </a:pPr>
            <a:endParaRPr lang="en-GB" sz="2667" b="1" dirty="0">
              <a:solidFill>
                <a:srgbClr val="000000"/>
              </a:solidFill>
              <a:latin typeface="Arial Narrow" panose="020B0606020202030204" pitchFamily="34" charset="0"/>
              <a:ea typeface="Lucida Sans Unicode" pitchFamily="34" charset="0"/>
              <a:cs typeface="Lucida Sans Unicode" pitchFamily="34" charset="0"/>
            </a:endParaRPr>
          </a:p>
        </p:txBody>
      </p:sp>
      <p:pic>
        <p:nvPicPr>
          <p:cNvPr id="3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97190" y="3341451"/>
            <a:ext cx="3680659" cy="2666246"/>
          </a:xfrm>
          <a:prstGeom prst="rect">
            <a:avLst/>
          </a:prstGeom>
          <a:noFill/>
          <a:ln/>
        </p:spPr>
      </p:pic>
      <p:sp>
        <p:nvSpPr>
          <p:cNvPr id="40" name="Titre 2"/>
          <p:cNvSpPr txBox="1">
            <a:spLocks/>
          </p:cNvSpPr>
          <p:nvPr/>
        </p:nvSpPr>
        <p:spPr bwMode="auto">
          <a:xfrm>
            <a:off x="551384" y="118403"/>
            <a:ext cx="11151029" cy="857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lang="en-US" sz="3200" b="1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FR" dirty="0" smtClean="0">
                <a:solidFill>
                  <a:srgbClr val="C00000"/>
                </a:solidFill>
              </a:rPr>
              <a:t>R&amp;D main topics</a:t>
            </a:r>
            <a:endParaRPr lang="fr-FR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609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25687" y="772042"/>
            <a:ext cx="7202898" cy="362732"/>
          </a:xfrm>
        </p:spPr>
        <p:txBody>
          <a:bodyPr>
            <a:normAutofit fontScale="90000"/>
          </a:bodyPr>
          <a:lstStyle/>
          <a:p>
            <a:r>
              <a:rPr lang="en-US" sz="2400" dirty="0" smtClean="0">
                <a:latin typeface="+mj-lt"/>
              </a:rPr>
              <a:t>Oil speed measurement by </a:t>
            </a:r>
            <a:r>
              <a:rPr lang="en-US" sz="2400" dirty="0" smtClean="0">
                <a:latin typeface="+mj-lt"/>
                <a:ea typeface="Lucida Sans Unicode" pitchFamily="34" charset="0"/>
                <a:cs typeface="Lucida Sans Unicode" pitchFamily="34" charset="0"/>
              </a:rPr>
              <a:t>Particle </a:t>
            </a:r>
            <a:r>
              <a:rPr lang="en-US" sz="2400" dirty="0">
                <a:latin typeface="+mj-lt"/>
                <a:ea typeface="Lucida Sans Unicode" pitchFamily="34" charset="0"/>
                <a:cs typeface="Lucida Sans Unicode" pitchFamily="34" charset="0"/>
              </a:rPr>
              <a:t>Image Velocimetry (PIV</a:t>
            </a:r>
            <a:r>
              <a:rPr lang="en-US" sz="2400" dirty="0" smtClean="0">
                <a:latin typeface="+mj-lt"/>
                <a:ea typeface="Lucida Sans Unicode" pitchFamily="34" charset="0"/>
                <a:cs typeface="Lucida Sans Unicode" pitchFamily="34" charset="0"/>
              </a:rPr>
              <a:t>)</a:t>
            </a:r>
            <a:endParaRPr lang="en-US" sz="2400" dirty="0"/>
          </a:p>
        </p:txBody>
      </p:sp>
      <p:pic>
        <p:nvPicPr>
          <p:cNvPr id="72" name="Picture 11" descr="maquette jst 00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2" r="11774"/>
          <a:stretch>
            <a:fillRect/>
          </a:stretch>
        </p:blipFill>
        <p:spPr bwMode="auto">
          <a:xfrm>
            <a:off x="608308" y="1556793"/>
            <a:ext cx="5362830" cy="4392488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4" name="Group 12"/>
          <p:cNvGrpSpPr>
            <a:grpSpLocks/>
          </p:cNvGrpSpPr>
          <p:nvPr/>
        </p:nvGrpSpPr>
        <p:grpSpPr bwMode="auto">
          <a:xfrm>
            <a:off x="562272" y="1255091"/>
            <a:ext cx="4255464" cy="1954857"/>
            <a:chOff x="269" y="1183"/>
            <a:chExt cx="2216" cy="1018"/>
          </a:xfrm>
        </p:grpSpPr>
        <p:sp>
          <p:nvSpPr>
            <p:cNvPr id="75" name="Line 13"/>
            <p:cNvSpPr>
              <a:spLocks noChangeShapeType="1"/>
            </p:cNvSpPr>
            <p:nvPr/>
          </p:nvSpPr>
          <p:spPr bwMode="auto">
            <a:xfrm>
              <a:off x="1389" y="1378"/>
              <a:ext cx="267" cy="823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8" name="Text Box 14"/>
            <p:cNvSpPr txBox="1">
              <a:spLocks noChangeArrowheads="1"/>
            </p:cNvSpPr>
            <p:nvPr/>
          </p:nvSpPr>
          <p:spPr bwMode="auto">
            <a:xfrm>
              <a:off x="269" y="1183"/>
              <a:ext cx="2216" cy="1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10593" tIns="55297" rIns="110593" bIns="55297">
              <a:spAutoFit/>
            </a:bodyPr>
            <a:lstStyle>
              <a:lvl1pPr defTabSz="828675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390525" indent="-196850" defTabSz="828675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585788" indent="-195263" defTabSz="828675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782638" indent="-195263" defTabSz="828675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977900" indent="-195263" defTabSz="828675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1435100" indent="-195263" defTabSz="828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1892300" indent="-195263" defTabSz="828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2349500" indent="-195263" defTabSz="828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2806700" indent="-195263" defTabSz="828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600" b="1" dirty="0" smtClean="0">
                  <a:solidFill>
                    <a:srgbClr val="000000"/>
                  </a:solidFill>
                  <a:cs typeface="Arial" charset="0"/>
                </a:rPr>
                <a:t>Treatment signal station</a:t>
              </a:r>
              <a:endParaRPr lang="en-US" sz="1600" b="1" dirty="0">
                <a:solidFill>
                  <a:srgbClr val="000000"/>
                </a:solidFill>
                <a:cs typeface="Arial" charset="0"/>
              </a:endParaRPr>
            </a:p>
          </p:txBody>
        </p:sp>
      </p:grpSp>
      <p:grpSp>
        <p:nvGrpSpPr>
          <p:cNvPr id="79" name="Group 15"/>
          <p:cNvGrpSpPr>
            <a:grpSpLocks/>
          </p:cNvGrpSpPr>
          <p:nvPr/>
        </p:nvGrpSpPr>
        <p:grpSpPr bwMode="auto">
          <a:xfrm>
            <a:off x="6523988" y="1556792"/>
            <a:ext cx="4793017" cy="4631668"/>
            <a:chOff x="3436" y="1443"/>
            <a:chExt cx="2753" cy="2813"/>
          </a:xfrm>
        </p:grpSpPr>
        <p:pic>
          <p:nvPicPr>
            <p:cNvPr id="80" name="Picture 16" descr="maquette jst 01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329" r="14267"/>
            <a:stretch>
              <a:fillRect/>
            </a:stretch>
          </p:blipFill>
          <p:spPr bwMode="auto">
            <a:xfrm>
              <a:off x="3436" y="1443"/>
              <a:ext cx="2753" cy="2813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6" name="Freeform 17"/>
            <p:cNvSpPr>
              <a:spLocks/>
            </p:cNvSpPr>
            <p:nvPr/>
          </p:nvSpPr>
          <p:spPr bwMode="auto">
            <a:xfrm>
              <a:off x="3493" y="3107"/>
              <a:ext cx="952" cy="317"/>
            </a:xfrm>
            <a:custGeom>
              <a:avLst/>
              <a:gdLst>
                <a:gd name="T0" fmla="*/ 952 w 952"/>
                <a:gd name="T1" fmla="*/ 90 h 317"/>
                <a:gd name="T2" fmla="*/ 0 w 952"/>
                <a:gd name="T3" fmla="*/ 317 h 317"/>
                <a:gd name="T4" fmla="*/ 453 w 952"/>
                <a:gd name="T5" fmla="*/ 0 h 317"/>
                <a:gd name="T6" fmla="*/ 952 w 952"/>
                <a:gd name="T7" fmla="*/ 9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2" h="317">
                  <a:moveTo>
                    <a:pt x="952" y="90"/>
                  </a:moveTo>
                  <a:lnTo>
                    <a:pt x="0" y="317"/>
                  </a:lnTo>
                  <a:lnTo>
                    <a:pt x="453" y="0"/>
                  </a:lnTo>
                  <a:lnTo>
                    <a:pt x="952" y="90"/>
                  </a:lnTo>
                  <a:close/>
                </a:path>
              </a:pathLst>
            </a:custGeom>
            <a:solidFill>
              <a:srgbClr val="00FF00">
                <a:alpha val="42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4" name="Groupe 3"/>
          <p:cNvGrpSpPr/>
          <p:nvPr/>
        </p:nvGrpSpPr>
        <p:grpSpPr>
          <a:xfrm>
            <a:off x="4334754" y="1208481"/>
            <a:ext cx="3221761" cy="1489731"/>
            <a:chOff x="3305117" y="1049579"/>
            <a:chExt cx="2416321" cy="1117298"/>
          </a:xfrm>
        </p:grpSpPr>
        <p:sp>
          <p:nvSpPr>
            <p:cNvPr id="89" name="Line 19"/>
            <p:cNvSpPr>
              <a:spLocks noChangeShapeType="1"/>
            </p:cNvSpPr>
            <p:nvPr/>
          </p:nvSpPr>
          <p:spPr bwMode="auto">
            <a:xfrm flipH="1">
              <a:off x="3305117" y="1396366"/>
              <a:ext cx="1075045" cy="770511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0" name="Line 20"/>
            <p:cNvSpPr>
              <a:spLocks noChangeShapeType="1"/>
            </p:cNvSpPr>
            <p:nvPr/>
          </p:nvSpPr>
          <p:spPr bwMode="auto">
            <a:xfrm>
              <a:off x="4734064" y="1396366"/>
              <a:ext cx="987374" cy="519259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1" name="Text Box 21"/>
            <p:cNvSpPr txBox="1">
              <a:spLocks noChangeArrowheads="1"/>
            </p:cNvSpPr>
            <p:nvPr/>
          </p:nvSpPr>
          <p:spPr bwMode="auto">
            <a:xfrm>
              <a:off x="4264387" y="1049579"/>
              <a:ext cx="1152334" cy="2915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10593" tIns="55297" rIns="110593" bIns="55297">
              <a:spAutoFit/>
            </a:bodyPr>
            <a:lstStyle>
              <a:lvl1pPr defTabSz="828675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390525" indent="-196850" defTabSz="828675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585788" indent="-195263" defTabSz="828675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782638" indent="-195263" defTabSz="828675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977900" indent="-195263" defTabSz="828675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1435100" indent="-195263" defTabSz="828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1892300" indent="-195263" defTabSz="828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2349500" indent="-195263" defTabSz="828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2806700" indent="-195263" defTabSz="828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b="1" dirty="0" smtClean="0">
                  <a:solidFill>
                    <a:srgbClr val="000000"/>
                  </a:solidFill>
                  <a:cs typeface="Arial" charset="0"/>
                </a:rPr>
                <a:t>Camera</a:t>
              </a:r>
              <a:endParaRPr lang="en-US" b="1" dirty="0">
                <a:solidFill>
                  <a:srgbClr val="000000"/>
                </a:solidFill>
                <a:cs typeface="Arial" charset="0"/>
              </a:endParaRPr>
            </a:p>
          </p:txBody>
        </p:sp>
      </p:grpSp>
      <p:grpSp>
        <p:nvGrpSpPr>
          <p:cNvPr id="2" name="Groupe 1"/>
          <p:cNvGrpSpPr/>
          <p:nvPr/>
        </p:nvGrpSpPr>
        <p:grpSpPr>
          <a:xfrm>
            <a:off x="626899" y="4744514"/>
            <a:ext cx="7001686" cy="1597448"/>
            <a:chOff x="470174" y="3558388"/>
            <a:chExt cx="5251265" cy="1198087"/>
          </a:xfrm>
        </p:grpSpPr>
        <p:sp>
          <p:nvSpPr>
            <p:cNvPr id="93" name="Line 23"/>
            <p:cNvSpPr>
              <a:spLocks noChangeShapeType="1"/>
            </p:cNvSpPr>
            <p:nvPr/>
          </p:nvSpPr>
          <p:spPr bwMode="auto">
            <a:xfrm flipH="1" flipV="1">
              <a:off x="1068799" y="4093565"/>
              <a:ext cx="46817" cy="363661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4" name="Line 24"/>
            <p:cNvSpPr>
              <a:spLocks noChangeShapeType="1"/>
            </p:cNvSpPr>
            <p:nvPr/>
          </p:nvSpPr>
          <p:spPr bwMode="auto">
            <a:xfrm flipV="1">
              <a:off x="3059832" y="3558388"/>
              <a:ext cx="2661607" cy="916537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5" name="Text Box 25"/>
            <p:cNvSpPr txBox="1">
              <a:spLocks noChangeArrowheads="1"/>
            </p:cNvSpPr>
            <p:nvPr/>
          </p:nvSpPr>
          <p:spPr bwMode="auto">
            <a:xfrm>
              <a:off x="470174" y="4457227"/>
              <a:ext cx="3598642" cy="2992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square" lIns="110593" tIns="55297" rIns="110593" bIns="55297">
              <a:spAutoFit/>
            </a:bodyPr>
            <a:lstStyle>
              <a:lvl1pPr defTabSz="828675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390525" indent="-196850" defTabSz="828675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585788" indent="-195263" defTabSz="828675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782638" indent="-195263" defTabSz="828675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977900" indent="-195263" defTabSz="828675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1435100" indent="-195263" defTabSz="828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1892300" indent="-195263" defTabSz="828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2349500" indent="-195263" defTabSz="828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2806700" indent="-195263" defTabSz="828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b="1" dirty="0" smtClean="0">
                  <a:solidFill>
                    <a:srgbClr val="000000"/>
                  </a:solidFill>
                  <a:cs typeface="Arial" charset="0"/>
                </a:rPr>
                <a:t>Laser</a:t>
              </a:r>
              <a:r>
                <a:rPr lang="en-US" sz="1867" dirty="0">
                  <a:solidFill>
                    <a:srgbClr val="000000"/>
                  </a:solidFill>
                  <a:cs typeface="Arial" charset="0"/>
                </a:rPr>
                <a:t> </a:t>
              </a:r>
              <a:r>
                <a:rPr lang="en-US" sz="1867" dirty="0" smtClean="0">
                  <a:solidFill>
                    <a:srgbClr val="000000"/>
                  </a:solidFill>
                  <a:cs typeface="Arial" charset="0"/>
                </a:rPr>
                <a:t>(</a:t>
              </a:r>
              <a:r>
                <a:rPr lang="en-US" sz="1867" dirty="0" smtClean="0"/>
                <a:t>reflects </a:t>
              </a:r>
              <a:r>
                <a:rPr lang="en-US" sz="1867" dirty="0"/>
                <a:t>the particles </a:t>
              </a:r>
              <a:r>
                <a:rPr lang="en-US" sz="1867" dirty="0" smtClean="0"/>
                <a:t>circulation</a:t>
              </a:r>
              <a:r>
                <a:rPr lang="en-US" sz="1867" dirty="0" smtClean="0">
                  <a:solidFill>
                    <a:srgbClr val="000000"/>
                  </a:solidFill>
                  <a:cs typeface="Arial" charset="0"/>
                </a:rPr>
                <a:t>)</a:t>
              </a:r>
              <a:endParaRPr lang="en-US" sz="1867" dirty="0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19" name="Titre 2"/>
          <p:cNvSpPr txBox="1">
            <a:spLocks/>
          </p:cNvSpPr>
          <p:nvPr/>
        </p:nvSpPr>
        <p:spPr bwMode="auto">
          <a:xfrm>
            <a:off x="551384" y="118403"/>
            <a:ext cx="11151029" cy="857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lang="en-US" sz="3200" b="1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FR" dirty="0" smtClean="0">
                <a:solidFill>
                  <a:srgbClr val="C00000"/>
                </a:solidFill>
              </a:rPr>
              <a:t>R&amp;D main topics</a:t>
            </a:r>
            <a:endParaRPr lang="fr-FR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545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6400" y="896943"/>
            <a:ext cx="5130800" cy="3016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51784" y="1052736"/>
            <a:ext cx="7108874" cy="521545"/>
          </a:xfrm>
        </p:spPr>
        <p:txBody>
          <a:bodyPr>
            <a:normAutofit/>
          </a:bodyPr>
          <a:lstStyle/>
          <a:p>
            <a:r>
              <a:rPr lang="en-US" sz="2000" dirty="0" smtClean="0"/>
              <a:t>Thermal-hydraulic </a:t>
            </a:r>
            <a:r>
              <a:rPr lang="en-US" sz="2000" dirty="0"/>
              <a:t>simulation of a shell type coil</a:t>
            </a:r>
          </a:p>
        </p:txBody>
      </p:sp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104745"/>
            <a:ext cx="24628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8745481" y="3301961"/>
            <a:ext cx="315796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b="1" dirty="0" smtClean="0">
                <a:latin typeface="Arial Narrow" panose="020B0606020202030204" pitchFamily="34" charset="0"/>
              </a:rPr>
              <a:t>Temperatures under spacers</a:t>
            </a:r>
            <a:endParaRPr lang="en-US" b="1" dirty="0">
              <a:latin typeface="Arial Narrow" panose="020B0606020202030204" pitchFamily="34" charset="0"/>
            </a:endParaRPr>
          </a:p>
        </p:txBody>
      </p:sp>
      <p:grpSp>
        <p:nvGrpSpPr>
          <p:cNvPr id="4" name="Groupe 3"/>
          <p:cNvGrpSpPr/>
          <p:nvPr/>
        </p:nvGrpSpPr>
        <p:grpSpPr>
          <a:xfrm>
            <a:off x="101601" y="787401"/>
            <a:ext cx="3759200" cy="2825751"/>
            <a:chOff x="101601" y="787401"/>
            <a:chExt cx="3759200" cy="2825751"/>
          </a:xfrm>
        </p:grpSpPr>
        <p:pic>
          <p:nvPicPr>
            <p:cNvPr id="11269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601" y="787401"/>
              <a:ext cx="2740591" cy="28257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5" name="Connecteur droit avec flèche 4"/>
            <p:cNvCxnSpPr/>
            <p:nvPr/>
          </p:nvCxnSpPr>
          <p:spPr>
            <a:xfrm flipV="1">
              <a:off x="1471896" y="2514600"/>
              <a:ext cx="2388905" cy="101600"/>
            </a:xfrm>
            <a:prstGeom prst="straightConnector1">
              <a:avLst/>
            </a:prstGeom>
            <a:ln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9201" y="3735197"/>
            <a:ext cx="4025260" cy="2621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Line 14"/>
          <p:cNvSpPr>
            <a:spLocks noChangeShapeType="1"/>
          </p:cNvSpPr>
          <p:nvPr/>
        </p:nvSpPr>
        <p:spPr bwMode="auto">
          <a:xfrm>
            <a:off x="7885259" y="2978826"/>
            <a:ext cx="426571" cy="6343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6" name="Groupe 5"/>
          <p:cNvGrpSpPr/>
          <p:nvPr/>
        </p:nvGrpSpPr>
        <p:grpSpPr>
          <a:xfrm>
            <a:off x="1883273" y="1701800"/>
            <a:ext cx="4326051" cy="4653099"/>
            <a:chOff x="1883273" y="1701800"/>
            <a:chExt cx="4326051" cy="4653099"/>
          </a:xfrm>
        </p:grpSpPr>
        <p:pic>
          <p:nvPicPr>
            <p:cNvPr id="6147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3273" y="3613151"/>
              <a:ext cx="4326051" cy="2741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Line 15"/>
            <p:cNvSpPr>
              <a:spLocks noChangeShapeType="1"/>
            </p:cNvSpPr>
            <p:nvPr/>
          </p:nvSpPr>
          <p:spPr bwMode="auto">
            <a:xfrm flipH="1">
              <a:off x="3759200" y="3017624"/>
              <a:ext cx="409525" cy="71617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Oval 16"/>
            <p:cNvSpPr>
              <a:spLocks noChangeArrowheads="1"/>
            </p:cNvSpPr>
            <p:nvPr/>
          </p:nvSpPr>
          <p:spPr bwMode="auto">
            <a:xfrm>
              <a:off x="3660726" y="1701800"/>
              <a:ext cx="1209612" cy="1320800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19" name="Oval 16"/>
          <p:cNvSpPr>
            <a:spLocks noChangeArrowheads="1"/>
          </p:cNvSpPr>
          <p:nvPr/>
        </p:nvSpPr>
        <p:spPr bwMode="auto">
          <a:xfrm>
            <a:off x="7010401" y="1696823"/>
            <a:ext cx="1209612" cy="1320800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8" name="Titre 2"/>
          <p:cNvSpPr txBox="1">
            <a:spLocks/>
          </p:cNvSpPr>
          <p:nvPr/>
        </p:nvSpPr>
        <p:spPr bwMode="auto">
          <a:xfrm>
            <a:off x="633809" y="135909"/>
            <a:ext cx="11151029" cy="857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lang="en-US" sz="3200" b="1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FR" dirty="0" smtClean="0">
                <a:solidFill>
                  <a:srgbClr val="C00000"/>
                </a:solidFill>
              </a:rPr>
              <a:t>R&amp;D main topics</a:t>
            </a:r>
            <a:endParaRPr lang="fr-FR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10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 animBg="1"/>
      <p:bldP spid="1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79376" y="630327"/>
            <a:ext cx="6264696" cy="576064"/>
          </a:xfrm>
        </p:spPr>
        <p:txBody>
          <a:bodyPr>
            <a:normAutofit/>
          </a:bodyPr>
          <a:lstStyle/>
          <a:p>
            <a:r>
              <a:rPr lang="en-US" sz="2000" dirty="0" smtClean="0"/>
              <a:t>Mastering Load Losses due to leakage flux</a:t>
            </a:r>
            <a:endParaRPr lang="en-US" sz="2000" dirty="0"/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44" y="1412776"/>
            <a:ext cx="11449272" cy="4534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re 2"/>
          <p:cNvSpPr txBox="1">
            <a:spLocks/>
          </p:cNvSpPr>
          <p:nvPr/>
        </p:nvSpPr>
        <p:spPr bwMode="auto">
          <a:xfrm>
            <a:off x="689181" y="60980"/>
            <a:ext cx="11151029" cy="857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lang="en-US" sz="3200" b="1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FR" dirty="0" smtClean="0">
                <a:solidFill>
                  <a:srgbClr val="C00000"/>
                </a:solidFill>
              </a:rPr>
              <a:t>R&amp;D main topics</a:t>
            </a:r>
            <a:endParaRPr lang="fr-FR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533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31371" y="116632"/>
            <a:ext cx="11151029" cy="857379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VVER 1000 Main Transformer typical characteristics 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5358" y="908720"/>
            <a:ext cx="5448693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 smtClean="0"/>
              <a:t>General characteristics:</a:t>
            </a:r>
          </a:p>
          <a:p>
            <a:endParaRPr lang="en-US" b="1" u="sng" dirty="0" smtClean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dirty="0" smtClean="0"/>
              <a:t>Generator Step-Up transformer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dirty="0" smtClean="0"/>
              <a:t>Shell Type Transformer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dirty="0" smtClean="0"/>
              <a:t>417 MVA      HV= 420/√3 </a:t>
            </a:r>
            <a:r>
              <a:rPr lang="en-US" sz="1600" b="1" dirty="0"/>
              <a:t>kV </a:t>
            </a:r>
            <a:r>
              <a:rPr lang="en-US" sz="1600" b="1" dirty="0" smtClean="0"/>
              <a:t>- LV </a:t>
            </a:r>
            <a:r>
              <a:rPr lang="en-US" sz="1600" b="1" dirty="0"/>
              <a:t>=24 kV </a:t>
            </a:r>
            <a:endParaRPr lang="en-US" sz="1600" b="1" dirty="0" smtClean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dirty="0" smtClean="0"/>
              <a:t>Connection diagram YNd11 (for three phase group)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dirty="0" smtClean="0">
                <a:sym typeface="Wingdings"/>
              </a:rPr>
              <a:t>De-energized tap changer HV neutral side </a:t>
            </a:r>
            <a:r>
              <a:rPr lang="en-US" sz="1600" b="1" dirty="0" smtClean="0"/>
              <a:t>+/-2x </a:t>
            </a:r>
            <a:r>
              <a:rPr lang="en-US" sz="1600" b="1" dirty="0"/>
              <a:t>2,5 % </a:t>
            </a:r>
          </a:p>
        </p:txBody>
      </p:sp>
      <p:sp>
        <p:nvSpPr>
          <p:cNvPr id="7" name="Rectangle 6"/>
          <p:cNvSpPr/>
          <p:nvPr/>
        </p:nvSpPr>
        <p:spPr>
          <a:xfrm>
            <a:off x="5896342" y="1034112"/>
            <a:ext cx="501150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 smtClean="0"/>
              <a:t>HV Insulation level</a:t>
            </a:r>
            <a:endParaRPr lang="en-US" u="sng" dirty="0" smtClean="0"/>
          </a:p>
          <a:p>
            <a:endParaRPr lang="en-US" u="sng" dirty="0" smtClean="0"/>
          </a:p>
          <a:p>
            <a:pPr lvl="1">
              <a:spcAft>
                <a:spcPts val="600"/>
              </a:spcAft>
            </a:pPr>
            <a:r>
              <a:rPr lang="en-US" sz="1600" b="1" dirty="0" smtClean="0"/>
              <a:t>U</a:t>
            </a:r>
            <a:r>
              <a:rPr lang="en-US" sz="1600" b="1" baseline="-25000" dirty="0" smtClean="0"/>
              <a:t>m</a:t>
            </a:r>
            <a:r>
              <a:rPr lang="en-US" sz="1600" b="1" dirty="0" smtClean="0"/>
              <a:t>  420 / SI 1175 / LI 1425 / LIC 1550 / AC 630 kV </a:t>
            </a:r>
          </a:p>
        </p:txBody>
      </p:sp>
      <p:sp>
        <p:nvSpPr>
          <p:cNvPr id="8" name="Rectangle 7"/>
          <p:cNvSpPr/>
          <p:nvPr/>
        </p:nvSpPr>
        <p:spPr>
          <a:xfrm>
            <a:off x="5781795" y="3671242"/>
            <a:ext cx="580060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 smtClean="0">
                <a:solidFill>
                  <a:srgbClr val="FF0000"/>
                </a:solidFill>
                <a:sym typeface="Wingdings"/>
              </a:rPr>
              <a:t>Cooling and Structural:</a:t>
            </a:r>
          </a:p>
          <a:p>
            <a:endParaRPr lang="en-US" b="1" u="sng" dirty="0">
              <a:solidFill>
                <a:srgbClr val="FF0000"/>
              </a:solidFill>
              <a:sym typeface="Wingding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u="sng" dirty="0" smtClean="0">
                <a:solidFill>
                  <a:srgbClr val="FF0000"/>
                </a:solidFill>
                <a:sym typeface="Wingdings"/>
              </a:rPr>
              <a:t>ODAF : 4 air coolers + 4 pumps</a:t>
            </a:r>
          </a:p>
          <a:p>
            <a:endParaRPr lang="en-US" b="1" u="sng" dirty="0" smtClean="0">
              <a:solidFill>
                <a:srgbClr val="FF0000"/>
              </a:solidFill>
              <a:sym typeface="Wingding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31371" y="3594298"/>
            <a:ext cx="5800605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 smtClean="0">
                <a:sym typeface="Wingdings"/>
              </a:rPr>
              <a:t>Impedance and Losses:</a:t>
            </a:r>
          </a:p>
          <a:p>
            <a:endParaRPr lang="en-US" b="1" u="sng" dirty="0" smtClean="0">
              <a:sym typeface="Wingdings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dirty="0" err="1" smtClean="0">
                <a:sym typeface="Wingdings"/>
              </a:rPr>
              <a:t>Ucc</a:t>
            </a:r>
            <a:r>
              <a:rPr lang="en-US" sz="1600" b="1" dirty="0" smtClean="0">
                <a:sym typeface="Wingdings"/>
              </a:rPr>
              <a:t> = 14,45 %  </a:t>
            </a:r>
            <a:r>
              <a:rPr lang="en-US" sz="1200" b="1" dirty="0" smtClean="0">
                <a:sym typeface="Wingdings"/>
              </a:rPr>
              <a:t>+/-  7 %  </a:t>
            </a:r>
            <a:r>
              <a:rPr lang="en-US" sz="1600" b="1" dirty="0" smtClean="0">
                <a:sym typeface="Wingdings"/>
              </a:rPr>
              <a:t>base 417 MVA</a:t>
            </a:r>
            <a:endParaRPr lang="en-US" sz="1600" b="1" dirty="0" smtClean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dirty="0" smtClean="0">
                <a:sym typeface="Wingdings"/>
              </a:rPr>
              <a:t>No Load Losses = 164 kW </a:t>
            </a:r>
            <a:r>
              <a:rPr lang="en-US" sz="1200" b="1" dirty="0">
                <a:sym typeface="Wingdings"/>
              </a:rPr>
              <a:t>+/- 15 %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dirty="0" smtClean="0">
                <a:sym typeface="Wingdings"/>
              </a:rPr>
              <a:t>Load Losses = 770 kW </a:t>
            </a:r>
            <a:r>
              <a:rPr lang="en-US" sz="1200" b="1" dirty="0">
                <a:sym typeface="Wingdings"/>
              </a:rPr>
              <a:t>+/- 15 %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dirty="0" smtClean="0">
                <a:sym typeface="Wingdings"/>
              </a:rPr>
              <a:t>Auxiliary losses = 75 kW </a:t>
            </a:r>
            <a:r>
              <a:rPr lang="en-US" sz="1200" b="1" dirty="0">
                <a:sym typeface="Wingdings"/>
              </a:rPr>
              <a:t>+/- 15 %    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900656" y="1999019"/>
            <a:ext cx="501150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/>
              <a:t>L</a:t>
            </a:r>
            <a:r>
              <a:rPr lang="en-US" b="1" u="sng" dirty="0" smtClean="0"/>
              <a:t>V Insulation level</a:t>
            </a:r>
            <a:endParaRPr lang="en-US" u="sng" dirty="0" smtClean="0"/>
          </a:p>
          <a:p>
            <a:endParaRPr lang="en-US" u="sng" dirty="0" smtClean="0"/>
          </a:p>
          <a:p>
            <a:pPr lvl="1">
              <a:spcAft>
                <a:spcPts val="600"/>
              </a:spcAft>
            </a:pPr>
            <a:r>
              <a:rPr lang="en-US" sz="1600" b="1" dirty="0" smtClean="0"/>
              <a:t>U</a:t>
            </a:r>
            <a:r>
              <a:rPr lang="en-US" sz="1600" b="1" baseline="-25000" dirty="0" smtClean="0"/>
              <a:t>m</a:t>
            </a:r>
            <a:r>
              <a:rPr lang="en-US" sz="1600" b="1" dirty="0" smtClean="0"/>
              <a:t>  24 / LI 150 / LIC 175 / AC 65 kV </a:t>
            </a:r>
          </a:p>
        </p:txBody>
      </p:sp>
    </p:spTree>
    <p:extLst>
      <p:ext uri="{BB962C8B-B14F-4D97-AF65-F5344CB8AC3E}">
        <p14:creationId xmlns:p14="http://schemas.microsoft.com/office/powerpoint/2010/main" val="4246970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  <p:bldP spid="1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871864" y="2348880"/>
            <a:ext cx="3312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err="1" smtClean="0"/>
              <a:t>Any</a:t>
            </a:r>
            <a:r>
              <a:rPr lang="fr-FR" sz="2800" b="1" dirty="0" smtClean="0"/>
              <a:t> question?</a:t>
            </a:r>
            <a:endParaRPr lang="fr-FR" sz="2800" b="1" dirty="0"/>
          </a:p>
        </p:txBody>
      </p:sp>
    </p:spTree>
    <p:extLst>
      <p:ext uri="{BB962C8B-B14F-4D97-AF65-F5344CB8AC3E}">
        <p14:creationId xmlns:p14="http://schemas.microsoft.com/office/powerpoint/2010/main" val="3109068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Shell vs Core, what are the differences?</a:t>
            </a:r>
            <a:endParaRPr lang="en-US" dirty="0">
              <a:solidFill>
                <a:srgbClr val="C00000"/>
              </a:solidFill>
            </a:endParaRPr>
          </a:p>
        </p:txBody>
      </p:sp>
      <p:grpSp>
        <p:nvGrpSpPr>
          <p:cNvPr id="4" name="Groupe 3"/>
          <p:cNvGrpSpPr/>
          <p:nvPr/>
        </p:nvGrpSpPr>
        <p:grpSpPr>
          <a:xfrm>
            <a:off x="431371" y="1103905"/>
            <a:ext cx="2808312" cy="4230027"/>
            <a:chOff x="629592" y="666750"/>
            <a:chExt cx="2657475" cy="4321176"/>
          </a:xfrm>
        </p:grpSpPr>
        <p:sp>
          <p:nvSpPr>
            <p:cNvPr id="5" name="Text Box 23"/>
            <p:cNvSpPr txBox="1">
              <a:spLocks noChangeArrowheads="1"/>
            </p:cNvSpPr>
            <p:nvPr/>
          </p:nvSpPr>
          <p:spPr bwMode="auto">
            <a:xfrm>
              <a:off x="842444" y="1016000"/>
              <a:ext cx="1448665" cy="3458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/>
              <a:r>
                <a:rPr lang="en-US" sz="1600" dirty="0" smtClean="0">
                  <a:solidFill>
                    <a:schemeClr val="tx1"/>
                  </a:solidFill>
                </a:rPr>
                <a:t>HV Winding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6" name="Text Box 24"/>
            <p:cNvSpPr txBox="1">
              <a:spLocks noChangeArrowheads="1"/>
            </p:cNvSpPr>
            <p:nvPr/>
          </p:nvSpPr>
          <p:spPr bwMode="auto">
            <a:xfrm>
              <a:off x="1754214" y="666750"/>
              <a:ext cx="1424839" cy="3458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/>
              <a:r>
                <a:rPr lang="en-US" sz="1600" dirty="0" smtClean="0">
                  <a:solidFill>
                    <a:schemeClr val="tx1"/>
                  </a:solidFill>
                </a:rPr>
                <a:t>LV Winding</a:t>
              </a:r>
              <a:endParaRPr lang="en-US" sz="1600" b="0" dirty="0">
                <a:solidFill>
                  <a:schemeClr val="tx1"/>
                </a:solidFill>
              </a:endParaRPr>
            </a:p>
          </p:txBody>
        </p:sp>
        <p:sp>
          <p:nvSpPr>
            <p:cNvPr id="7" name="Text Box 25"/>
            <p:cNvSpPr txBox="1">
              <a:spLocks noChangeArrowheads="1"/>
            </p:cNvSpPr>
            <p:nvPr/>
          </p:nvSpPr>
          <p:spPr bwMode="auto">
            <a:xfrm>
              <a:off x="1088654" y="4627563"/>
              <a:ext cx="1440513" cy="3458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600" dirty="0" smtClean="0">
                  <a:solidFill>
                    <a:schemeClr val="tx1"/>
                  </a:solidFill>
                </a:rPr>
                <a:t>Magnetic circuit</a:t>
              </a:r>
              <a:endParaRPr lang="en-US" sz="1600" b="0" dirty="0">
                <a:solidFill>
                  <a:schemeClr val="tx1"/>
                </a:solidFill>
              </a:endParaRPr>
            </a:p>
          </p:txBody>
        </p:sp>
        <p:pic>
          <p:nvPicPr>
            <p:cNvPr id="8" name="Picture 27" descr="dessin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9592" y="912813"/>
              <a:ext cx="2657475" cy="40751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" name="Groupe 8"/>
          <p:cNvGrpSpPr/>
          <p:nvPr/>
        </p:nvGrpSpPr>
        <p:grpSpPr>
          <a:xfrm>
            <a:off x="8760296" y="1124745"/>
            <a:ext cx="2822104" cy="4160302"/>
            <a:chOff x="6056313" y="531813"/>
            <a:chExt cx="2657475" cy="3986292"/>
          </a:xfrm>
        </p:grpSpPr>
        <p:pic>
          <p:nvPicPr>
            <p:cNvPr id="10" name="Picture 17" descr="dessin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56313" y="843572"/>
              <a:ext cx="2657475" cy="3674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 Box 18"/>
            <p:cNvSpPr txBox="1">
              <a:spLocks noChangeArrowheads="1"/>
            </p:cNvSpPr>
            <p:nvPr/>
          </p:nvSpPr>
          <p:spPr bwMode="auto">
            <a:xfrm>
              <a:off x="6513513" y="531813"/>
              <a:ext cx="1102230" cy="3243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600" dirty="0" smtClean="0">
                  <a:solidFill>
                    <a:schemeClr val="tx1"/>
                  </a:solidFill>
                </a:rPr>
                <a:t>HV Winding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2" name="Text Box 19"/>
            <p:cNvSpPr txBox="1">
              <a:spLocks noChangeArrowheads="1"/>
            </p:cNvSpPr>
            <p:nvPr/>
          </p:nvSpPr>
          <p:spPr bwMode="auto">
            <a:xfrm>
              <a:off x="6116638" y="983214"/>
              <a:ext cx="1049097" cy="3243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600" dirty="0" smtClean="0">
                  <a:solidFill>
                    <a:schemeClr val="tx1"/>
                  </a:solidFill>
                </a:rPr>
                <a:t>LV Winding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3" name="Text Box 20"/>
            <p:cNvSpPr txBox="1">
              <a:spLocks noChangeArrowheads="1"/>
            </p:cNvSpPr>
            <p:nvPr/>
          </p:nvSpPr>
          <p:spPr bwMode="auto">
            <a:xfrm>
              <a:off x="6513513" y="4117040"/>
              <a:ext cx="1433473" cy="3243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600" dirty="0" smtClean="0">
                  <a:solidFill>
                    <a:schemeClr val="tx1"/>
                  </a:solidFill>
                </a:rPr>
                <a:t>Magnetic circuit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</p:grpSp>
      <p:sp>
        <p:nvSpPr>
          <p:cNvPr id="14" name="Rectangle 13"/>
          <p:cNvSpPr/>
          <p:nvPr/>
        </p:nvSpPr>
        <p:spPr>
          <a:xfrm>
            <a:off x="3644295" y="1124744"/>
            <a:ext cx="456016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 smtClean="0"/>
              <a:t>Shell type </a:t>
            </a:r>
            <a:r>
              <a:rPr lang="en-US" dirty="0" smtClean="0"/>
              <a:t>: </a:t>
            </a:r>
          </a:p>
          <a:p>
            <a:pPr marL="285750" indent="-285750" algn="just">
              <a:buFontTx/>
              <a:buChar char="-"/>
            </a:pPr>
            <a:r>
              <a:rPr lang="en-US" dirty="0" smtClean="0"/>
              <a:t>Magnetic circuit: rectangular, surrounds the phase. </a:t>
            </a:r>
          </a:p>
          <a:p>
            <a:pPr marL="285750" indent="-285750" algn="just">
              <a:buFontTx/>
              <a:buChar char="-"/>
            </a:pPr>
            <a:r>
              <a:rPr lang="en-US" dirty="0" smtClean="0"/>
              <a:t>Phase: also </a:t>
            </a:r>
            <a:r>
              <a:rPr lang="en-US" dirty="0" smtClean="0"/>
              <a:t>almost rectangular </a:t>
            </a:r>
            <a:endParaRPr lang="en-US" dirty="0" smtClean="0"/>
          </a:p>
          <a:p>
            <a:pPr marL="285750" indent="-285750" algn="just">
              <a:buFontTx/>
              <a:buChar char="-"/>
            </a:pPr>
            <a:r>
              <a:rPr lang="en-US" dirty="0" smtClean="0"/>
              <a:t>Windings groups: coaxial and alternate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3644295" y="4221088"/>
            <a:ext cx="456016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 smtClean="0"/>
              <a:t>Core type </a:t>
            </a:r>
            <a:r>
              <a:rPr lang="en-US" dirty="0" smtClean="0"/>
              <a:t>: </a:t>
            </a:r>
          </a:p>
          <a:p>
            <a:pPr algn="just"/>
            <a:r>
              <a:rPr lang="en-US" dirty="0" smtClean="0"/>
              <a:t>-Phase: circular </a:t>
            </a:r>
          </a:p>
          <a:p>
            <a:pPr algn="just"/>
            <a:r>
              <a:rPr lang="en-US" dirty="0" smtClean="0"/>
              <a:t>- Windings: concentric. </a:t>
            </a:r>
          </a:p>
          <a:p>
            <a:pPr algn="just"/>
            <a:r>
              <a:rPr lang="en-US" dirty="0" smtClean="0"/>
              <a:t>They surround the core which section is circular</a:t>
            </a:r>
            <a:endParaRPr lang="en-US" dirty="0"/>
          </a:p>
        </p:txBody>
      </p:sp>
      <p:sp>
        <p:nvSpPr>
          <p:cNvPr id="16" name="ZoneTexte 15"/>
          <p:cNvSpPr txBox="1"/>
          <p:nvPr/>
        </p:nvSpPr>
        <p:spPr>
          <a:xfrm>
            <a:off x="956709" y="5391787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Shell type</a:t>
            </a:r>
            <a:endParaRPr lang="en-US" sz="2400" dirty="0"/>
          </a:p>
        </p:txBody>
      </p:sp>
      <p:sp>
        <p:nvSpPr>
          <p:cNvPr id="17" name="ZoneTexte 16"/>
          <p:cNvSpPr txBox="1"/>
          <p:nvPr/>
        </p:nvSpPr>
        <p:spPr>
          <a:xfrm>
            <a:off x="9527976" y="5285047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Core type</a:t>
            </a:r>
            <a:endParaRPr lang="en-US" sz="2400" dirty="0"/>
          </a:p>
        </p:txBody>
      </p:sp>
      <p:sp>
        <p:nvSpPr>
          <p:cNvPr id="18" name="Text Box 28"/>
          <p:cNvSpPr txBox="1">
            <a:spLocks noChangeArrowheads="1"/>
          </p:cNvSpPr>
          <p:nvPr/>
        </p:nvSpPr>
        <p:spPr bwMode="auto">
          <a:xfrm>
            <a:off x="5159896" y="2665338"/>
            <a:ext cx="1370012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9600" dirty="0" smtClean="0">
                <a:solidFill>
                  <a:srgbClr val="C00000"/>
                </a:solidFill>
              </a:rPr>
              <a:t> ?</a:t>
            </a:r>
            <a:endParaRPr lang="en-US" sz="9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805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dirty="0">
                <a:solidFill>
                  <a:srgbClr val="C00000"/>
                </a:solidFill>
              </a:rPr>
              <a:t>three </a:t>
            </a:r>
            <a:r>
              <a:rPr lang="en-US" dirty="0" smtClean="0">
                <a:solidFill>
                  <a:srgbClr val="C00000"/>
                </a:solidFill>
              </a:rPr>
              <a:t>phase: Shell vs Core</a:t>
            </a:r>
            <a:endParaRPr lang="en-US" dirty="0">
              <a:solidFill>
                <a:srgbClr val="C00000"/>
              </a:solidFill>
            </a:endParaRPr>
          </a:p>
        </p:txBody>
      </p:sp>
      <p:graphicFrame>
        <p:nvGraphicFramePr>
          <p:cNvPr id="4" name="Objet 3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750250835"/>
              </p:ext>
            </p:extLst>
          </p:nvPr>
        </p:nvGraphicFramePr>
        <p:xfrm>
          <a:off x="7045896" y="1034735"/>
          <a:ext cx="4536504" cy="408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2" name="Visio" r:id="rId3" imgW="124752634" imgH="112347166" progId="Visio.Drawing.11">
                  <p:embed/>
                </p:oleObj>
              </mc:Choice>
              <mc:Fallback>
                <p:oleObj name="Visio" r:id="rId3" imgW="124752634" imgH="112347166" progId="Visio.Drawing.11">
                  <p:embed/>
                  <p:pic>
                    <p:nvPicPr>
                      <p:cNvPr id="14" name="Objet 1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45896" y="1034735"/>
                        <a:ext cx="4536504" cy="4085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t 4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772742873"/>
              </p:ext>
            </p:extLst>
          </p:nvPr>
        </p:nvGraphicFramePr>
        <p:xfrm>
          <a:off x="551384" y="1137744"/>
          <a:ext cx="4608512" cy="39708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3" name="Visio" r:id="rId5" imgW="91301153" imgH="78664689" progId="Visio.Drawing.11">
                  <p:embed/>
                </p:oleObj>
              </mc:Choice>
              <mc:Fallback>
                <p:oleObj name="Visio" r:id="rId5" imgW="91301153" imgH="78664689" progId="Visio.Drawing.11">
                  <p:embed/>
                  <p:pic>
                    <p:nvPicPr>
                      <p:cNvPr id="15" name="Objet 1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1384" y="1137744"/>
                        <a:ext cx="4608512" cy="397085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ZoneTexte 5"/>
          <p:cNvSpPr txBox="1"/>
          <p:nvPr/>
        </p:nvSpPr>
        <p:spPr>
          <a:xfrm>
            <a:off x="1979340" y="5099660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Shell type</a:t>
            </a:r>
            <a:endParaRPr lang="en-US" sz="2400" dirty="0"/>
          </a:p>
        </p:txBody>
      </p:sp>
      <p:sp>
        <p:nvSpPr>
          <p:cNvPr id="7" name="ZoneTexte 6"/>
          <p:cNvSpPr txBox="1"/>
          <p:nvPr/>
        </p:nvSpPr>
        <p:spPr>
          <a:xfrm>
            <a:off x="8437848" y="5070471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Core type</a:t>
            </a:r>
            <a:endParaRPr lang="en-US" sz="2400" dirty="0"/>
          </a:p>
        </p:txBody>
      </p:sp>
      <p:sp>
        <p:nvSpPr>
          <p:cNvPr id="8" name="ZoneTexte 7"/>
          <p:cNvSpPr txBox="1"/>
          <p:nvPr/>
        </p:nvSpPr>
        <p:spPr>
          <a:xfrm>
            <a:off x="4367808" y="3789040"/>
            <a:ext cx="2592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</a:rPr>
              <a:t>Three-phase configuration</a:t>
            </a:r>
            <a:endParaRPr lang="en-US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627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Shell vs Core transition in single phase</a:t>
            </a:r>
            <a:endParaRPr lang="en-US" dirty="0">
              <a:solidFill>
                <a:srgbClr val="C00000"/>
              </a:solidFill>
            </a:endParaRPr>
          </a:p>
        </p:txBody>
      </p:sp>
      <p:grpSp>
        <p:nvGrpSpPr>
          <p:cNvPr id="20" name="Groupe 19"/>
          <p:cNvGrpSpPr/>
          <p:nvPr/>
        </p:nvGrpSpPr>
        <p:grpSpPr>
          <a:xfrm>
            <a:off x="1348190" y="1268760"/>
            <a:ext cx="9317389" cy="4755504"/>
            <a:chOff x="323229" y="742950"/>
            <a:chExt cx="8540185" cy="4035424"/>
          </a:xfrm>
        </p:grpSpPr>
        <p:sp>
          <p:nvSpPr>
            <p:cNvPr id="7" name="AutoShape 18"/>
            <p:cNvSpPr>
              <a:spLocks noChangeArrowheads="1"/>
            </p:cNvSpPr>
            <p:nvPr/>
          </p:nvSpPr>
          <p:spPr bwMode="auto">
            <a:xfrm>
              <a:off x="323229" y="1652106"/>
              <a:ext cx="7715364" cy="2763375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2147483647 w 21600"/>
                <a:gd name="T9" fmla="*/ 2147483647 h 21600"/>
                <a:gd name="T10" fmla="*/ 2147483647 w 21600"/>
                <a:gd name="T11" fmla="*/ 2147483647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63 w 21600"/>
                <a:gd name="T19" fmla="*/ 3163 h 21600"/>
                <a:gd name="T20" fmla="*/ 18437 w 21600"/>
                <a:gd name="T21" fmla="*/ 18437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3834" y="16978"/>
                  </a:moveTo>
                  <a:cubicBezTo>
                    <a:pt x="16191" y="15821"/>
                    <a:pt x="17684" y="13425"/>
                    <a:pt x="17684" y="10800"/>
                  </a:cubicBezTo>
                  <a:cubicBezTo>
                    <a:pt x="17684" y="6998"/>
                    <a:pt x="14601" y="3916"/>
                    <a:pt x="10800" y="3916"/>
                  </a:cubicBezTo>
                  <a:cubicBezTo>
                    <a:pt x="9326" y="3915"/>
                    <a:pt x="7891" y="4389"/>
                    <a:pt x="6706" y="5265"/>
                  </a:cubicBezTo>
                  <a:lnTo>
                    <a:pt x="4377" y="2117"/>
                  </a:lnTo>
                  <a:cubicBezTo>
                    <a:pt x="6236" y="742"/>
                    <a:pt x="8487" y="-1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4918"/>
                    <a:pt x="19257" y="18678"/>
                    <a:pt x="15561" y="20493"/>
                  </a:cubicBezTo>
                  <a:lnTo>
                    <a:pt x="16751" y="22917"/>
                  </a:lnTo>
                  <a:lnTo>
                    <a:pt x="10517" y="20790"/>
                  </a:lnTo>
                  <a:lnTo>
                    <a:pt x="12644" y="14555"/>
                  </a:lnTo>
                  <a:lnTo>
                    <a:pt x="13834" y="16978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grpSp>
          <p:nvGrpSpPr>
            <p:cNvPr id="19" name="Groupe 18"/>
            <p:cNvGrpSpPr/>
            <p:nvPr/>
          </p:nvGrpSpPr>
          <p:grpSpPr>
            <a:xfrm>
              <a:off x="589737" y="742950"/>
              <a:ext cx="8273677" cy="4035424"/>
              <a:chOff x="589737" y="742950"/>
              <a:chExt cx="8273677" cy="4035424"/>
            </a:xfrm>
          </p:grpSpPr>
          <p:pic>
            <p:nvPicPr>
              <p:cNvPr id="8" name="Picture 11" descr="4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5777992" y="2197088"/>
                <a:ext cx="2242883" cy="19696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Picture 14" descr="5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34842" y="2488171"/>
                <a:ext cx="2921697" cy="2290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Picture 16" descr="asm0001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12679" y="1034034"/>
                <a:ext cx="1865117" cy="14810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1" name="Text Box 16"/>
              <p:cNvSpPr txBox="1">
                <a:spLocks noChangeArrowheads="1"/>
              </p:cNvSpPr>
              <p:nvPr/>
            </p:nvSpPr>
            <p:spPr bwMode="auto">
              <a:xfrm>
                <a:off x="589737" y="2471452"/>
                <a:ext cx="2138656" cy="3841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18000" tIns="10800" rIns="18000" bIns="10800">
                <a:spAutoFit/>
              </a:bodyPr>
              <a:lstStyle/>
              <a:p>
                <a:pPr algn="ctr"/>
                <a:r>
                  <a:rPr lang="en-US" sz="1400" b="1" dirty="0" smtClean="0"/>
                  <a:t>Single phase core type with 2 windings per leg</a:t>
                </a:r>
                <a:endParaRPr lang="en-US" sz="1400" b="1" dirty="0"/>
              </a:p>
            </p:txBody>
          </p:sp>
          <p:sp>
            <p:nvSpPr>
              <p:cNvPr id="12" name="Text Box 11"/>
              <p:cNvSpPr txBox="1">
                <a:spLocks noChangeArrowheads="1"/>
              </p:cNvSpPr>
              <p:nvPr/>
            </p:nvSpPr>
            <p:spPr bwMode="auto">
              <a:xfrm>
                <a:off x="3352800" y="2306739"/>
                <a:ext cx="1823387" cy="3841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18000" tIns="10800" rIns="18000" bIns="10800">
                <a:spAutoFit/>
              </a:bodyPr>
              <a:lstStyle/>
              <a:p>
                <a:pPr algn="ctr"/>
                <a:r>
                  <a:rPr lang="en-US" sz="1400" b="1" dirty="0"/>
                  <a:t>Single phase </a:t>
                </a:r>
                <a:r>
                  <a:rPr lang="en-US" sz="1400" b="1" dirty="0" smtClean="0"/>
                  <a:t>core type </a:t>
                </a:r>
                <a:r>
                  <a:rPr lang="en-US" sz="1400" b="1" dirty="0"/>
                  <a:t>with concentric windings</a:t>
                </a:r>
              </a:p>
            </p:txBody>
          </p:sp>
          <p:sp>
            <p:nvSpPr>
              <p:cNvPr id="13" name="Text Box 14"/>
              <p:cNvSpPr txBox="1">
                <a:spLocks noChangeArrowheads="1"/>
              </p:cNvSpPr>
              <p:nvPr/>
            </p:nvSpPr>
            <p:spPr bwMode="auto">
              <a:xfrm>
                <a:off x="6828239" y="1476408"/>
                <a:ext cx="2035175" cy="3841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18000" tIns="10800" rIns="18000" bIns="10800">
                <a:spAutoFit/>
              </a:bodyPr>
              <a:lstStyle/>
              <a:p>
                <a:pPr algn="ctr"/>
                <a:r>
                  <a:rPr lang="en-US" sz="1400" b="1" dirty="0"/>
                  <a:t>Single phase </a:t>
                </a:r>
                <a:r>
                  <a:rPr lang="en-US" sz="1400" b="1" dirty="0" smtClean="0"/>
                  <a:t>core-type </a:t>
                </a:r>
                <a:r>
                  <a:rPr lang="en-US" sz="1400" b="1" dirty="0"/>
                  <a:t>with interleaved windings</a:t>
                </a:r>
              </a:p>
            </p:txBody>
          </p:sp>
          <p:sp>
            <p:nvSpPr>
              <p:cNvPr id="14" name="Text Box 7"/>
              <p:cNvSpPr txBox="1">
                <a:spLocks noChangeArrowheads="1"/>
              </p:cNvSpPr>
              <p:nvPr/>
            </p:nvSpPr>
            <p:spPr bwMode="auto">
              <a:xfrm>
                <a:off x="1368692" y="4445784"/>
                <a:ext cx="2035175" cy="201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18000" tIns="10800" rIns="18000" bIns="10800">
                <a:spAutoFit/>
              </a:bodyPr>
              <a:lstStyle/>
              <a:p>
                <a:r>
                  <a:rPr lang="en-US" sz="1400" b="1" dirty="0" smtClean="0"/>
                  <a:t>Upright shell type</a:t>
                </a:r>
                <a:endParaRPr lang="en-US" sz="1400" b="1" dirty="0"/>
              </a:p>
            </p:txBody>
          </p:sp>
          <p:sp>
            <p:nvSpPr>
              <p:cNvPr id="15" name="Text Box 4"/>
              <p:cNvSpPr txBox="1">
                <a:spLocks noChangeArrowheads="1"/>
              </p:cNvSpPr>
              <p:nvPr/>
            </p:nvSpPr>
            <p:spPr bwMode="auto">
              <a:xfrm>
                <a:off x="6424338" y="4127838"/>
                <a:ext cx="1596538" cy="201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18000" tIns="10800" rIns="18000" bIns="10800">
                <a:spAutoFit/>
              </a:bodyPr>
              <a:lstStyle/>
              <a:p>
                <a:pPr algn="ctr"/>
                <a:r>
                  <a:rPr lang="en-US" sz="1400" b="1" dirty="0" smtClean="0"/>
                  <a:t>Laid-down shell-type</a:t>
                </a:r>
                <a:endParaRPr lang="en-US" sz="1400" b="1" dirty="0"/>
              </a:p>
            </p:txBody>
          </p:sp>
          <p:pic>
            <p:nvPicPr>
              <p:cNvPr id="17" name="Picture 5" descr="2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10764" y="742950"/>
                <a:ext cx="1803449" cy="16298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" name="Picture 8" descr="3"/>
              <p:cNvPicPr>
                <a:picLocks noChangeAspect="1" noChangeArrowheads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97769" y="742950"/>
                <a:ext cx="1985713" cy="19196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41628273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dirty="0">
                <a:solidFill>
                  <a:srgbClr val="C00000"/>
                </a:solidFill>
              </a:rPr>
              <a:t>Shell </a:t>
            </a:r>
            <a:r>
              <a:rPr lang="en-US" dirty="0" smtClean="0">
                <a:solidFill>
                  <a:srgbClr val="C00000"/>
                </a:solidFill>
              </a:rPr>
              <a:t>form: Core construction</a:t>
            </a:r>
            <a:endParaRPr lang="en-US" dirty="0">
              <a:solidFill>
                <a:srgbClr val="C00000"/>
              </a:solidFill>
            </a:endParaRPr>
          </a:p>
        </p:txBody>
      </p:sp>
      <p:graphicFrame>
        <p:nvGraphicFramePr>
          <p:cNvPr id="5" name="Objet 4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111829236"/>
              </p:ext>
            </p:extLst>
          </p:nvPr>
        </p:nvGraphicFramePr>
        <p:xfrm>
          <a:off x="840363" y="1199133"/>
          <a:ext cx="3016741" cy="2917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7" name="Visio" r:id="rId3" imgW="3086943" imgH="2986777" progId="Visio.Drawing.11">
                  <p:embed/>
                </p:oleObj>
              </mc:Choice>
              <mc:Fallback>
                <p:oleObj name="Visio" r:id="rId3" imgW="3086943" imgH="2986777" progId="Visio.Drawing.11">
                  <p:embed/>
                  <p:pic>
                    <p:nvPicPr>
                      <p:cNvPr id="14" name="Objet 1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0363" y="1199133"/>
                        <a:ext cx="3016741" cy="2917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t 5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842330409"/>
              </p:ext>
            </p:extLst>
          </p:nvPr>
        </p:nvGraphicFramePr>
        <p:xfrm>
          <a:off x="8349952" y="1398393"/>
          <a:ext cx="2871623" cy="26786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8" name="Visio" r:id="rId5" imgW="3639134" imgH="3393291" progId="Visio.Drawing.11">
                  <p:embed/>
                </p:oleObj>
              </mc:Choice>
              <mc:Fallback>
                <p:oleObj name="Visio" r:id="rId5" imgW="3639134" imgH="3393291" progId="Visio.Drawing.11">
                  <p:embed/>
                  <p:pic>
                    <p:nvPicPr>
                      <p:cNvPr id="15" name="Objet 1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49952" y="1398393"/>
                        <a:ext cx="2871623" cy="26786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t 6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4195152188"/>
              </p:ext>
            </p:extLst>
          </p:nvPr>
        </p:nvGraphicFramePr>
        <p:xfrm>
          <a:off x="4863143" y="1964585"/>
          <a:ext cx="2287484" cy="23065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9" name="Visio" r:id="rId7" imgW="1972973" imgH="1989648" progId="Visio.Drawing.11">
                  <p:embed/>
                </p:oleObj>
              </mc:Choice>
              <mc:Fallback>
                <p:oleObj name="Visio" r:id="rId7" imgW="1972973" imgH="1989648" progId="Visio.Drawing.11">
                  <p:embed/>
                  <p:pic>
                    <p:nvPicPr>
                      <p:cNvPr id="16" name="Objet 15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3143" y="1964585"/>
                        <a:ext cx="2287484" cy="230651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ZoneTexte 7"/>
          <p:cNvSpPr txBox="1"/>
          <p:nvPr/>
        </p:nvSpPr>
        <p:spPr>
          <a:xfrm>
            <a:off x="7896200" y="4543960"/>
            <a:ext cx="3816424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The </a:t>
            </a:r>
            <a:r>
              <a:rPr lang="en-US" sz="1600" b="1" dirty="0" smtClean="0"/>
              <a:t>same width for all laminations </a:t>
            </a:r>
          </a:p>
          <a:p>
            <a:endParaRPr lang="en-US" sz="16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Simplicity of design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Easiness to cut laminations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Accuracy of stacking</a:t>
            </a:r>
          </a:p>
        </p:txBody>
      </p:sp>
      <p:sp>
        <p:nvSpPr>
          <p:cNvPr id="9" name="Rectangle 8"/>
          <p:cNvSpPr/>
          <p:nvPr/>
        </p:nvSpPr>
        <p:spPr>
          <a:xfrm>
            <a:off x="5159537" y="4653136"/>
            <a:ext cx="169469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/>
              <a:t>Ex : 8 x 8 SLC cutting</a:t>
            </a:r>
            <a:endParaRPr lang="en-US" sz="1400" b="1" dirty="0"/>
          </a:p>
        </p:txBody>
      </p:sp>
      <p:sp>
        <p:nvSpPr>
          <p:cNvPr id="10" name="ZoneTexte 9"/>
          <p:cNvSpPr txBox="1"/>
          <p:nvPr/>
        </p:nvSpPr>
        <p:spPr>
          <a:xfrm>
            <a:off x="695400" y="4732055"/>
            <a:ext cx="37444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The magnetic circuit is </a:t>
            </a:r>
            <a:r>
              <a:rPr lang="en-US" sz="1600" b="1" dirty="0" smtClean="0"/>
              <a:t>free flux </a:t>
            </a:r>
            <a:r>
              <a:rPr lang="en-US" sz="1600" dirty="0" smtClean="0"/>
              <a:t>type</a:t>
            </a:r>
          </a:p>
          <a:p>
            <a:endParaRPr lang="en-US" sz="1600" dirty="0" smtClean="0"/>
          </a:p>
          <a:p>
            <a:r>
              <a:rPr lang="en-US" sz="1600" b="1" dirty="0" smtClean="0"/>
              <a:t>Same laminations width in all yokes </a:t>
            </a:r>
            <a:endParaRPr lang="en-US" b="1" dirty="0"/>
          </a:p>
        </p:txBody>
      </p:sp>
      <p:sp>
        <p:nvSpPr>
          <p:cNvPr id="11" name="ZoneTexte 10"/>
          <p:cNvSpPr txBox="1"/>
          <p:nvPr/>
        </p:nvSpPr>
        <p:spPr>
          <a:xfrm>
            <a:off x="1472433" y="4149080"/>
            <a:ext cx="1752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Single phase</a:t>
            </a:r>
            <a:endParaRPr lang="en-US" sz="1400" dirty="0"/>
          </a:p>
        </p:txBody>
      </p:sp>
      <p:sp>
        <p:nvSpPr>
          <p:cNvPr id="12" name="ZoneTexte 11"/>
          <p:cNvSpPr txBox="1"/>
          <p:nvPr/>
        </p:nvSpPr>
        <p:spPr>
          <a:xfrm>
            <a:off x="8909463" y="4129335"/>
            <a:ext cx="1752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Three phase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72862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dirty="0">
                <a:solidFill>
                  <a:srgbClr val="C00000"/>
                </a:solidFill>
              </a:rPr>
              <a:t>Shell </a:t>
            </a:r>
            <a:r>
              <a:rPr lang="en-US" dirty="0" smtClean="0">
                <a:solidFill>
                  <a:srgbClr val="C00000"/>
                </a:solidFill>
              </a:rPr>
              <a:t>form: Phase construction (1)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14" name="Picture 9" descr="Sans tit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416" y="4509120"/>
            <a:ext cx="1395369" cy="7620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56" name="Plus 3555"/>
          <p:cNvSpPr/>
          <p:nvPr/>
        </p:nvSpPr>
        <p:spPr>
          <a:xfrm>
            <a:off x="2632362" y="2536007"/>
            <a:ext cx="439302" cy="457200"/>
          </a:xfrm>
          <a:prstGeom prst="mathPl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557" name="Plus 3556"/>
          <p:cNvSpPr/>
          <p:nvPr/>
        </p:nvSpPr>
        <p:spPr>
          <a:xfrm>
            <a:off x="4878512" y="2529045"/>
            <a:ext cx="439302" cy="457200"/>
          </a:xfrm>
          <a:prstGeom prst="mathPl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558" name="Ellipse 3557"/>
          <p:cNvSpPr/>
          <p:nvPr/>
        </p:nvSpPr>
        <p:spPr>
          <a:xfrm>
            <a:off x="7596878" y="2719403"/>
            <a:ext cx="76200" cy="762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560" name="Ellipse 3559"/>
          <p:cNvSpPr/>
          <p:nvPr/>
        </p:nvSpPr>
        <p:spPr>
          <a:xfrm>
            <a:off x="7746035" y="2710212"/>
            <a:ext cx="76200" cy="762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561" name="Égal 3560"/>
          <p:cNvSpPr/>
          <p:nvPr/>
        </p:nvSpPr>
        <p:spPr>
          <a:xfrm>
            <a:off x="7843312" y="2594851"/>
            <a:ext cx="453957" cy="327783"/>
          </a:xfrm>
          <a:prstGeom prst="mathEqual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559" name="Ellipse 3558"/>
          <p:cNvSpPr/>
          <p:nvPr/>
        </p:nvSpPr>
        <p:spPr>
          <a:xfrm>
            <a:off x="7441235" y="2718474"/>
            <a:ext cx="76200" cy="762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288" name="Rectangle 5287"/>
          <p:cNvSpPr/>
          <p:nvPr/>
        </p:nvSpPr>
        <p:spPr>
          <a:xfrm>
            <a:off x="7596878" y="3658347"/>
            <a:ext cx="54534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/>
              <a:t>etc…</a:t>
            </a:r>
            <a:endParaRPr lang="en-US" sz="1400" b="1" dirty="0"/>
          </a:p>
        </p:txBody>
      </p:sp>
      <p:sp>
        <p:nvSpPr>
          <p:cNvPr id="5290" name="Rectangle 5289"/>
          <p:cNvSpPr/>
          <p:nvPr/>
        </p:nvSpPr>
        <p:spPr>
          <a:xfrm>
            <a:off x="2286084" y="4628510"/>
            <a:ext cx="6180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 smtClean="0"/>
              <a:t>CTC</a:t>
            </a:r>
          </a:p>
          <a:p>
            <a:pPr algn="ctr"/>
            <a:r>
              <a:rPr lang="en-US" sz="1400" b="1" dirty="0" smtClean="0"/>
              <a:t> cable</a:t>
            </a:r>
            <a:endParaRPr lang="en-US" sz="1400" b="1" dirty="0"/>
          </a:p>
        </p:txBody>
      </p:sp>
      <p:sp>
        <p:nvSpPr>
          <p:cNvPr id="5291" name="Rectangle 5290"/>
          <p:cNvSpPr/>
          <p:nvPr/>
        </p:nvSpPr>
        <p:spPr>
          <a:xfrm>
            <a:off x="2037651" y="5447300"/>
            <a:ext cx="11149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 smtClean="0"/>
              <a:t>« standard »</a:t>
            </a:r>
          </a:p>
          <a:p>
            <a:pPr algn="ctr"/>
            <a:r>
              <a:rPr lang="en-US" sz="1400" b="1" dirty="0" smtClean="0"/>
              <a:t> cable</a:t>
            </a:r>
            <a:endParaRPr lang="en-US" sz="1400" b="1" dirty="0"/>
          </a:p>
        </p:txBody>
      </p:sp>
      <p:sp>
        <p:nvSpPr>
          <p:cNvPr id="5299" name="Rectangle 5298"/>
          <p:cNvSpPr/>
          <p:nvPr/>
        </p:nvSpPr>
        <p:spPr>
          <a:xfrm>
            <a:off x="3304523" y="4790944"/>
            <a:ext cx="768802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>
                <a:latin typeface="+mj-lt"/>
              </a:rPr>
              <a:t>Windings: all </a:t>
            </a:r>
            <a:r>
              <a:rPr lang="en-US" sz="1600" b="1" dirty="0">
                <a:latin typeface="+mj-lt"/>
              </a:rPr>
              <a:t>made with rectangular</a:t>
            </a:r>
            <a:r>
              <a:rPr lang="en-US" sz="1600" b="1" u="sng" dirty="0">
                <a:latin typeface="+mj-lt"/>
              </a:rPr>
              <a:t> flat </a:t>
            </a:r>
            <a:r>
              <a:rPr lang="en-US" sz="1600" b="1" dirty="0" smtClean="0">
                <a:latin typeface="+mj-lt"/>
              </a:rPr>
              <a:t>«pancake» coils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/>
              <a:t>Insulation between pancakes : pressboard washers with spacers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/>
              <a:t>Windings: coaxial</a:t>
            </a:r>
            <a:r>
              <a:rPr lang="en-US" sz="1600" b="1" dirty="0"/>
              <a:t>. All coils go around the same magnetic </a:t>
            </a:r>
            <a:r>
              <a:rPr lang="en-US" sz="1600" b="1" dirty="0" smtClean="0"/>
              <a:t>circuit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/>
              <a:t>Adding coils: does not modify the mean turn of the group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Phase:  sum of all the groups , alternating HV and LV along the phase </a:t>
            </a:r>
            <a:r>
              <a:rPr lang="en-US" sz="1600" b="1" dirty="0" smtClean="0"/>
              <a:t>axis</a:t>
            </a:r>
            <a:endParaRPr lang="en-US" sz="1600" b="1" dirty="0">
              <a:solidFill>
                <a:schemeClr val="accent2"/>
              </a:solidFill>
              <a:latin typeface="+mj-lt"/>
            </a:endParaRPr>
          </a:p>
        </p:txBody>
      </p:sp>
      <p:pic>
        <p:nvPicPr>
          <p:cNvPr id="5305" name="Image 530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9442" y="836712"/>
            <a:ext cx="1740349" cy="2852741"/>
          </a:xfrm>
          <a:prstGeom prst="rect">
            <a:avLst/>
          </a:prstGeom>
        </p:spPr>
      </p:pic>
      <p:pic>
        <p:nvPicPr>
          <p:cNvPr id="5306" name="Image 530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627" y="953149"/>
            <a:ext cx="2209920" cy="2758199"/>
          </a:xfrm>
          <a:prstGeom prst="rect">
            <a:avLst/>
          </a:prstGeom>
        </p:spPr>
      </p:pic>
      <p:pic>
        <p:nvPicPr>
          <p:cNvPr id="5307" name="Image 530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07632" y="1343523"/>
            <a:ext cx="1612150" cy="2438467"/>
          </a:xfrm>
          <a:prstGeom prst="rect">
            <a:avLst/>
          </a:prstGeom>
        </p:spPr>
      </p:pic>
      <p:pic>
        <p:nvPicPr>
          <p:cNvPr id="5308" name="Image 530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176" y="1030203"/>
            <a:ext cx="4258636" cy="3406909"/>
          </a:xfrm>
          <a:prstGeom prst="rect">
            <a:avLst/>
          </a:prstGeom>
        </p:spPr>
      </p:pic>
      <p:sp>
        <p:nvSpPr>
          <p:cNvPr id="5309" name="Rectangle 5308"/>
          <p:cNvSpPr/>
          <p:nvPr/>
        </p:nvSpPr>
        <p:spPr>
          <a:xfrm>
            <a:off x="3249865" y="3671658"/>
            <a:ext cx="163731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/>
              <a:t>Insulating pressboard with spacer</a:t>
            </a:r>
            <a:endParaRPr lang="en-US" sz="1400" b="1" dirty="0"/>
          </a:p>
        </p:txBody>
      </p:sp>
      <p:sp>
        <p:nvSpPr>
          <p:cNvPr id="5310" name="Rectangle 5309"/>
          <p:cNvSpPr/>
          <p:nvPr/>
        </p:nvSpPr>
        <p:spPr>
          <a:xfrm>
            <a:off x="789443" y="3711348"/>
            <a:ext cx="163996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/>
              <a:t>Pancake coil</a:t>
            </a:r>
            <a:endParaRPr lang="en-US" sz="1400" b="1" dirty="0"/>
          </a:p>
        </p:txBody>
      </p:sp>
      <p:sp>
        <p:nvSpPr>
          <p:cNvPr id="5311" name="Rectangle 5310"/>
          <p:cNvSpPr/>
          <p:nvPr/>
        </p:nvSpPr>
        <p:spPr>
          <a:xfrm>
            <a:off x="5760355" y="3661817"/>
            <a:ext cx="163996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/>
              <a:t>Pancake coil</a:t>
            </a:r>
            <a:endParaRPr lang="en-US" sz="1400" b="1" dirty="0"/>
          </a:p>
        </p:txBody>
      </p:sp>
      <p:pic>
        <p:nvPicPr>
          <p:cNvPr id="5313" name="Image 531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0237" y="5241381"/>
            <a:ext cx="1015463" cy="667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76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dirty="0">
                <a:solidFill>
                  <a:srgbClr val="C00000"/>
                </a:solidFill>
              </a:rPr>
              <a:t>Shell form: Phase </a:t>
            </a:r>
            <a:r>
              <a:rPr lang="en-US" dirty="0" smtClean="0">
                <a:solidFill>
                  <a:srgbClr val="C00000"/>
                </a:solidFill>
              </a:rPr>
              <a:t>construction (2)</a:t>
            </a:r>
            <a:endParaRPr lang="en-US" dirty="0">
              <a:solidFill>
                <a:srgbClr val="C00000"/>
              </a:solidFill>
            </a:endParaRPr>
          </a:p>
        </p:txBody>
      </p:sp>
      <p:graphicFrame>
        <p:nvGraphicFramePr>
          <p:cNvPr id="4" name="Obje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8636382"/>
              </p:ext>
            </p:extLst>
          </p:nvPr>
        </p:nvGraphicFramePr>
        <p:xfrm>
          <a:off x="1154100" y="1628800"/>
          <a:ext cx="2971031" cy="4596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0" name="Visio" r:id="rId3" imgW="2752587" imgH="4113248" progId="Visio.Drawing.11">
                  <p:embed/>
                </p:oleObj>
              </mc:Choice>
              <mc:Fallback>
                <p:oleObj name="Visio" r:id="rId3" imgW="2752587" imgH="4113248" progId="Visio.Drawing.11">
                  <p:embed/>
                  <p:pic>
                    <p:nvPicPr>
                      <p:cNvPr id="12" name="Obje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4100" y="1628800"/>
                        <a:ext cx="2971031" cy="4596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7582917"/>
              </p:ext>
            </p:extLst>
          </p:nvPr>
        </p:nvGraphicFramePr>
        <p:xfrm>
          <a:off x="7536160" y="1099730"/>
          <a:ext cx="3443089" cy="45831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1" name="Visio" r:id="rId5" imgW="2943165" imgH="3918086" progId="Visio.Drawing.11">
                  <p:embed/>
                </p:oleObj>
              </mc:Choice>
              <mc:Fallback>
                <p:oleObj name="Visio" r:id="rId5" imgW="2943165" imgH="3918086" progId="Visio.Drawing.11">
                  <p:embed/>
                  <p:pic>
                    <p:nvPicPr>
                      <p:cNvPr id="14" name="Obje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36160" y="1099730"/>
                        <a:ext cx="3443089" cy="458315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4151784" y="3044829"/>
            <a:ext cx="28083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The phase: </a:t>
            </a:r>
          </a:p>
          <a:p>
            <a:pPr marL="285750" indent="-285750">
              <a:buFontTx/>
              <a:buChar char="-"/>
            </a:pPr>
            <a:r>
              <a:rPr lang="en-US" b="1" dirty="0" smtClean="0"/>
              <a:t>built, </a:t>
            </a:r>
          </a:p>
          <a:p>
            <a:pPr marL="285750" indent="-285750">
              <a:buFontTx/>
              <a:buChar char="-"/>
            </a:pPr>
            <a:r>
              <a:rPr lang="en-US" b="1" dirty="0" smtClean="0"/>
              <a:t>dried </a:t>
            </a:r>
          </a:p>
          <a:p>
            <a:pPr marL="285750" indent="-285750">
              <a:buFontTx/>
              <a:buChar char="-"/>
            </a:pPr>
            <a:r>
              <a:rPr lang="en-US" b="1" dirty="0" smtClean="0"/>
              <a:t>and oil impregnated</a:t>
            </a:r>
            <a:endParaRPr lang="en-US" b="1" dirty="0"/>
          </a:p>
        </p:txBody>
      </p:sp>
      <p:cxnSp>
        <p:nvCxnSpPr>
          <p:cNvPr id="7" name="Connecteur droit 6"/>
          <p:cNvCxnSpPr/>
          <p:nvPr/>
        </p:nvCxnSpPr>
        <p:spPr>
          <a:xfrm flipV="1">
            <a:off x="1847528" y="2420888"/>
            <a:ext cx="144016" cy="7200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/>
        </p:nvCxnSpPr>
        <p:spPr>
          <a:xfrm flipH="1" flipV="1">
            <a:off x="2135560" y="2420888"/>
            <a:ext cx="144016" cy="7200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/>
        </p:nvCxnSpPr>
        <p:spPr>
          <a:xfrm>
            <a:off x="2553615" y="2420888"/>
            <a:ext cx="144016" cy="7200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 flipV="1">
            <a:off x="1991544" y="1844824"/>
            <a:ext cx="144016" cy="7200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/>
          <p:nvPr/>
        </p:nvCxnSpPr>
        <p:spPr>
          <a:xfrm>
            <a:off x="2337591" y="1844824"/>
            <a:ext cx="216024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/>
          <p:cNvCxnSpPr/>
          <p:nvPr/>
        </p:nvCxnSpPr>
        <p:spPr>
          <a:xfrm flipV="1">
            <a:off x="1847528" y="1412776"/>
            <a:ext cx="0" cy="43204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36"/>
          <p:cNvCxnSpPr/>
          <p:nvPr/>
        </p:nvCxnSpPr>
        <p:spPr>
          <a:xfrm flipH="1" flipV="1">
            <a:off x="1240613" y="1189319"/>
            <a:ext cx="27088" cy="596978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43"/>
          <p:cNvCxnSpPr/>
          <p:nvPr/>
        </p:nvCxnSpPr>
        <p:spPr>
          <a:xfrm>
            <a:off x="2999656" y="2492896"/>
            <a:ext cx="144016" cy="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48"/>
          <p:cNvCxnSpPr/>
          <p:nvPr/>
        </p:nvCxnSpPr>
        <p:spPr>
          <a:xfrm>
            <a:off x="3093638" y="1844824"/>
            <a:ext cx="216024" cy="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eur droit 53"/>
          <p:cNvCxnSpPr/>
          <p:nvPr/>
        </p:nvCxnSpPr>
        <p:spPr>
          <a:xfrm>
            <a:off x="3287688" y="2492896"/>
            <a:ext cx="144016" cy="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cteur droit 55"/>
          <p:cNvCxnSpPr/>
          <p:nvPr/>
        </p:nvCxnSpPr>
        <p:spPr>
          <a:xfrm>
            <a:off x="1749297" y="1628800"/>
            <a:ext cx="1250359" cy="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necteur droit 59"/>
          <p:cNvCxnSpPr/>
          <p:nvPr/>
        </p:nvCxnSpPr>
        <p:spPr>
          <a:xfrm flipH="1" flipV="1">
            <a:off x="3431704" y="1186295"/>
            <a:ext cx="1" cy="679443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necteur droit 62"/>
          <p:cNvCxnSpPr/>
          <p:nvPr/>
        </p:nvCxnSpPr>
        <p:spPr>
          <a:xfrm flipV="1">
            <a:off x="1676425" y="1628800"/>
            <a:ext cx="85551" cy="157497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necteur droit 66"/>
          <p:cNvCxnSpPr/>
          <p:nvPr/>
        </p:nvCxnSpPr>
        <p:spPr>
          <a:xfrm flipH="1" flipV="1">
            <a:off x="2999656" y="1628799"/>
            <a:ext cx="13328" cy="248254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necteur droit 68"/>
          <p:cNvCxnSpPr/>
          <p:nvPr/>
        </p:nvCxnSpPr>
        <p:spPr>
          <a:xfrm flipH="1" flipV="1">
            <a:off x="2751820" y="1406512"/>
            <a:ext cx="31812" cy="45922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5840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dirty="0">
                <a:solidFill>
                  <a:srgbClr val="C00000"/>
                </a:solidFill>
              </a:rPr>
              <a:t>Shell </a:t>
            </a:r>
            <a:r>
              <a:rPr lang="en-US" dirty="0" smtClean="0">
                <a:solidFill>
                  <a:srgbClr val="C00000"/>
                </a:solidFill>
              </a:rPr>
              <a:t>Form: Tank construction</a:t>
            </a:r>
            <a:endParaRPr lang="en-US" dirty="0">
              <a:solidFill>
                <a:srgbClr val="C00000"/>
              </a:solidFill>
            </a:endParaRPr>
          </a:p>
        </p:txBody>
      </p:sp>
      <p:grpSp>
        <p:nvGrpSpPr>
          <p:cNvPr id="31" name="Groupe 30"/>
          <p:cNvGrpSpPr/>
          <p:nvPr/>
        </p:nvGrpSpPr>
        <p:grpSpPr>
          <a:xfrm>
            <a:off x="1094751" y="1988840"/>
            <a:ext cx="10185825" cy="2846956"/>
            <a:chOff x="1148556" y="2638712"/>
            <a:chExt cx="6767512" cy="1371055"/>
          </a:xfrm>
        </p:grpSpPr>
        <p:graphicFrame>
          <p:nvGraphicFramePr>
            <p:cNvPr id="4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98122339"/>
                </p:ext>
              </p:extLst>
            </p:nvPr>
          </p:nvGraphicFramePr>
          <p:xfrm>
            <a:off x="1148556" y="3168392"/>
            <a:ext cx="6767512" cy="8413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45" name="Visio" r:id="rId3" imgW="6768188" imgH="841700" progId="Visio.Drawing.11">
                    <p:embed/>
                  </p:oleObj>
                </mc:Choice>
                <mc:Fallback>
                  <p:oleObj name="Visio" r:id="rId3" imgW="6768188" imgH="841700" progId="Visio.Drawing.11">
                    <p:embed/>
                    <p:pic>
                      <p:nvPicPr>
                        <p:cNvPr id="12" name="Object 5"/>
                        <p:cNvPicPr>
                          <a:picLocks noGrp="1"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48556" y="3168392"/>
                          <a:ext cx="6767512" cy="8413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" name="Text Box 6"/>
            <p:cNvSpPr txBox="1">
              <a:spLocks noChangeArrowheads="1"/>
            </p:cNvSpPr>
            <p:nvPr/>
          </p:nvSpPr>
          <p:spPr bwMode="auto">
            <a:xfrm>
              <a:off x="4389437" y="3384652"/>
              <a:ext cx="647700" cy="148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400" b="1" dirty="0" smtClean="0"/>
                <a:t>Tank base</a:t>
              </a:r>
              <a:endParaRPr lang="en-US" sz="1400" b="1" dirty="0"/>
            </a:p>
          </p:txBody>
        </p:sp>
        <p:sp>
          <p:nvSpPr>
            <p:cNvPr id="6" name="Text Box 7"/>
            <p:cNvSpPr txBox="1">
              <a:spLocks noChangeArrowheads="1"/>
            </p:cNvSpPr>
            <p:nvPr/>
          </p:nvSpPr>
          <p:spPr bwMode="auto">
            <a:xfrm>
              <a:off x="1488422" y="2638712"/>
              <a:ext cx="2016125" cy="148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400" b="1" dirty="0" smtClean="0"/>
                <a:t>Magnetic shields</a:t>
              </a:r>
              <a:endParaRPr lang="en-US" sz="1400" b="1" dirty="0"/>
            </a:p>
          </p:txBody>
        </p:sp>
        <p:sp>
          <p:nvSpPr>
            <p:cNvPr id="7" name="Line 8"/>
            <p:cNvSpPr>
              <a:spLocks noChangeShapeType="1"/>
            </p:cNvSpPr>
            <p:nvPr/>
          </p:nvSpPr>
          <p:spPr bwMode="auto">
            <a:xfrm flipH="1" flipV="1">
              <a:off x="3525043" y="3674734"/>
              <a:ext cx="2376488" cy="0"/>
            </a:xfrm>
            <a:prstGeom prst="line">
              <a:avLst/>
            </a:prstGeom>
            <a:noFill/>
            <a:ln w="12700">
              <a:solidFill>
                <a:srgbClr val="081D58"/>
              </a:solidFill>
              <a:round/>
              <a:headEnd type="stealth" w="med" len="med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" name="Line 10"/>
            <p:cNvSpPr>
              <a:spLocks noChangeShapeType="1"/>
            </p:cNvSpPr>
            <p:nvPr/>
          </p:nvSpPr>
          <p:spPr bwMode="auto">
            <a:xfrm flipH="1">
              <a:off x="1653381" y="2811134"/>
              <a:ext cx="863600" cy="503237"/>
            </a:xfrm>
            <a:prstGeom prst="line">
              <a:avLst/>
            </a:prstGeom>
            <a:noFill/>
            <a:ln w="12700">
              <a:solidFill>
                <a:srgbClr val="081D58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" name="Line 11"/>
            <p:cNvSpPr>
              <a:spLocks noChangeShapeType="1"/>
            </p:cNvSpPr>
            <p:nvPr/>
          </p:nvSpPr>
          <p:spPr bwMode="auto">
            <a:xfrm flipH="1">
              <a:off x="1653381" y="2811134"/>
              <a:ext cx="863600" cy="1008062"/>
            </a:xfrm>
            <a:prstGeom prst="line">
              <a:avLst/>
            </a:prstGeom>
            <a:noFill/>
            <a:ln w="12700">
              <a:solidFill>
                <a:srgbClr val="081D58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" name="Line 12"/>
            <p:cNvSpPr>
              <a:spLocks noChangeShapeType="1"/>
            </p:cNvSpPr>
            <p:nvPr/>
          </p:nvSpPr>
          <p:spPr bwMode="auto">
            <a:xfrm flipH="1">
              <a:off x="2301081" y="2811134"/>
              <a:ext cx="215900" cy="1079500"/>
            </a:xfrm>
            <a:prstGeom prst="line">
              <a:avLst/>
            </a:prstGeom>
            <a:noFill/>
            <a:ln w="12700">
              <a:solidFill>
                <a:srgbClr val="081D58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" name="Line 13"/>
            <p:cNvSpPr>
              <a:spLocks noChangeShapeType="1"/>
            </p:cNvSpPr>
            <p:nvPr/>
          </p:nvSpPr>
          <p:spPr bwMode="auto">
            <a:xfrm>
              <a:off x="2516981" y="2811134"/>
              <a:ext cx="647700" cy="10795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" name="Line 14"/>
            <p:cNvSpPr>
              <a:spLocks noChangeShapeType="1"/>
            </p:cNvSpPr>
            <p:nvPr/>
          </p:nvSpPr>
          <p:spPr bwMode="auto">
            <a:xfrm>
              <a:off x="2516981" y="2811134"/>
              <a:ext cx="792162" cy="71913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" name="Line 15"/>
            <p:cNvSpPr>
              <a:spLocks noChangeShapeType="1"/>
            </p:cNvSpPr>
            <p:nvPr/>
          </p:nvSpPr>
          <p:spPr bwMode="auto">
            <a:xfrm flipH="1">
              <a:off x="5972968" y="2811134"/>
              <a:ext cx="792163" cy="503237"/>
            </a:xfrm>
            <a:prstGeom prst="line">
              <a:avLst/>
            </a:prstGeom>
            <a:noFill/>
            <a:ln w="12700">
              <a:solidFill>
                <a:srgbClr val="FF99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" name="Line 16"/>
            <p:cNvSpPr>
              <a:spLocks noChangeShapeType="1"/>
            </p:cNvSpPr>
            <p:nvPr/>
          </p:nvSpPr>
          <p:spPr bwMode="auto">
            <a:xfrm flipH="1">
              <a:off x="6117431" y="2811134"/>
              <a:ext cx="647700" cy="1079500"/>
            </a:xfrm>
            <a:prstGeom prst="line">
              <a:avLst/>
            </a:prstGeom>
            <a:noFill/>
            <a:ln w="12700">
              <a:solidFill>
                <a:srgbClr val="FF99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" name="Line 17"/>
            <p:cNvSpPr>
              <a:spLocks noChangeShapeType="1"/>
            </p:cNvSpPr>
            <p:nvPr/>
          </p:nvSpPr>
          <p:spPr bwMode="auto">
            <a:xfrm>
              <a:off x="6765131" y="2811134"/>
              <a:ext cx="144462" cy="1079500"/>
            </a:xfrm>
            <a:prstGeom prst="line">
              <a:avLst/>
            </a:prstGeom>
            <a:noFill/>
            <a:ln w="12700">
              <a:solidFill>
                <a:srgbClr val="FF99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" name="Line 18"/>
            <p:cNvSpPr>
              <a:spLocks noChangeShapeType="1"/>
            </p:cNvSpPr>
            <p:nvPr/>
          </p:nvSpPr>
          <p:spPr bwMode="auto">
            <a:xfrm>
              <a:off x="6765131" y="2811134"/>
              <a:ext cx="792162" cy="1008062"/>
            </a:xfrm>
            <a:prstGeom prst="line">
              <a:avLst/>
            </a:prstGeom>
            <a:noFill/>
            <a:ln w="12700">
              <a:solidFill>
                <a:srgbClr val="FF99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" name="Line 19"/>
            <p:cNvSpPr>
              <a:spLocks noChangeShapeType="1"/>
            </p:cNvSpPr>
            <p:nvPr/>
          </p:nvSpPr>
          <p:spPr bwMode="auto">
            <a:xfrm>
              <a:off x="6765131" y="2811134"/>
              <a:ext cx="720725" cy="503237"/>
            </a:xfrm>
            <a:prstGeom prst="line">
              <a:avLst/>
            </a:prstGeom>
            <a:noFill/>
            <a:ln w="12700">
              <a:solidFill>
                <a:srgbClr val="FF99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" name="Text Box 20"/>
            <p:cNvSpPr txBox="1">
              <a:spLocks noChangeArrowheads="1"/>
            </p:cNvSpPr>
            <p:nvPr/>
          </p:nvSpPr>
          <p:spPr bwMode="auto">
            <a:xfrm>
              <a:off x="5757068" y="2662913"/>
              <a:ext cx="2016125" cy="148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400" b="1" dirty="0" smtClean="0"/>
                <a:t>Magnetic shields</a:t>
              </a:r>
              <a:endParaRPr lang="en-US" sz="1400" b="1" dirty="0"/>
            </a:p>
          </p:txBody>
        </p:sp>
        <p:sp>
          <p:nvSpPr>
            <p:cNvPr id="21" name="Line 22"/>
            <p:cNvSpPr>
              <a:spLocks noChangeShapeType="1"/>
            </p:cNvSpPr>
            <p:nvPr/>
          </p:nvSpPr>
          <p:spPr bwMode="auto">
            <a:xfrm>
              <a:off x="2516981" y="2811134"/>
              <a:ext cx="647700" cy="1079500"/>
            </a:xfrm>
            <a:prstGeom prst="line">
              <a:avLst/>
            </a:prstGeom>
            <a:noFill/>
            <a:ln w="12700">
              <a:solidFill>
                <a:srgbClr val="081D58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" name="Line 23"/>
            <p:cNvSpPr>
              <a:spLocks noChangeShapeType="1"/>
            </p:cNvSpPr>
            <p:nvPr/>
          </p:nvSpPr>
          <p:spPr bwMode="auto">
            <a:xfrm>
              <a:off x="2516981" y="2811134"/>
              <a:ext cx="792162" cy="719137"/>
            </a:xfrm>
            <a:prstGeom prst="line">
              <a:avLst/>
            </a:prstGeom>
            <a:noFill/>
            <a:ln w="12700">
              <a:solidFill>
                <a:srgbClr val="081D58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3" name="Line 24"/>
            <p:cNvSpPr>
              <a:spLocks noChangeShapeType="1"/>
            </p:cNvSpPr>
            <p:nvPr/>
          </p:nvSpPr>
          <p:spPr bwMode="auto">
            <a:xfrm flipH="1" flipV="1">
              <a:off x="3525043" y="3674734"/>
              <a:ext cx="2376488" cy="0"/>
            </a:xfrm>
            <a:prstGeom prst="line">
              <a:avLst/>
            </a:prstGeom>
            <a:noFill/>
            <a:ln w="12700">
              <a:solidFill>
                <a:srgbClr val="FF9900"/>
              </a:solidFill>
              <a:round/>
              <a:headEnd type="stealth" w="med" len="med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6" name="Line 27"/>
            <p:cNvSpPr>
              <a:spLocks noChangeShapeType="1"/>
            </p:cNvSpPr>
            <p:nvPr/>
          </p:nvSpPr>
          <p:spPr bwMode="auto">
            <a:xfrm flipH="1">
              <a:off x="1651793" y="2811134"/>
              <a:ext cx="863600" cy="503237"/>
            </a:xfrm>
            <a:prstGeom prst="line">
              <a:avLst/>
            </a:prstGeom>
            <a:noFill/>
            <a:ln w="12700">
              <a:solidFill>
                <a:srgbClr val="FF99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" name="Line 28"/>
            <p:cNvSpPr>
              <a:spLocks noChangeShapeType="1"/>
            </p:cNvSpPr>
            <p:nvPr/>
          </p:nvSpPr>
          <p:spPr bwMode="auto">
            <a:xfrm flipH="1">
              <a:off x="1651793" y="2811134"/>
              <a:ext cx="863600" cy="1008062"/>
            </a:xfrm>
            <a:prstGeom prst="line">
              <a:avLst/>
            </a:prstGeom>
            <a:noFill/>
            <a:ln w="12700">
              <a:solidFill>
                <a:srgbClr val="FF99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" name="Line 29"/>
            <p:cNvSpPr>
              <a:spLocks noChangeShapeType="1"/>
            </p:cNvSpPr>
            <p:nvPr/>
          </p:nvSpPr>
          <p:spPr bwMode="auto">
            <a:xfrm flipH="1">
              <a:off x="2299493" y="2811134"/>
              <a:ext cx="215900" cy="1079500"/>
            </a:xfrm>
            <a:prstGeom prst="line">
              <a:avLst/>
            </a:prstGeom>
            <a:noFill/>
            <a:ln w="12700">
              <a:solidFill>
                <a:srgbClr val="FF99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9" name="Line 30"/>
            <p:cNvSpPr>
              <a:spLocks noChangeShapeType="1"/>
            </p:cNvSpPr>
            <p:nvPr/>
          </p:nvSpPr>
          <p:spPr bwMode="auto">
            <a:xfrm>
              <a:off x="2515393" y="2811134"/>
              <a:ext cx="647700" cy="1079500"/>
            </a:xfrm>
            <a:prstGeom prst="line">
              <a:avLst/>
            </a:prstGeom>
            <a:noFill/>
            <a:ln w="12700">
              <a:solidFill>
                <a:srgbClr val="FF99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" name="Line 31"/>
            <p:cNvSpPr>
              <a:spLocks noChangeShapeType="1"/>
            </p:cNvSpPr>
            <p:nvPr/>
          </p:nvSpPr>
          <p:spPr bwMode="auto">
            <a:xfrm>
              <a:off x="2515393" y="2811134"/>
              <a:ext cx="792163" cy="719137"/>
            </a:xfrm>
            <a:prstGeom prst="line">
              <a:avLst/>
            </a:prstGeom>
            <a:noFill/>
            <a:ln w="12700">
              <a:solidFill>
                <a:srgbClr val="FF99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36213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JST corpor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3123</TotalTime>
  <Words>1370</Words>
  <Application>Microsoft Office PowerPoint</Application>
  <PresentationFormat>Grand écran</PresentationFormat>
  <Paragraphs>249</Paragraphs>
  <Slides>29</Slides>
  <Notes>0</Notes>
  <HiddenSlides>11</HiddenSlides>
  <MMClips>0</MMClips>
  <ScaleCrop>false</ScaleCrop>
  <HeadingPairs>
    <vt:vector size="8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2</vt:i4>
      </vt:variant>
      <vt:variant>
        <vt:lpstr>Titres des diapositives</vt:lpstr>
      </vt:variant>
      <vt:variant>
        <vt:i4>29</vt:i4>
      </vt:variant>
    </vt:vector>
  </HeadingPairs>
  <TitlesOfParts>
    <vt:vector size="41" baseType="lpstr">
      <vt:lpstr>MS PGothic</vt:lpstr>
      <vt:lpstr>Arial</vt:lpstr>
      <vt:lpstr>Arial Narrow</vt:lpstr>
      <vt:lpstr>Calibri</vt:lpstr>
      <vt:lpstr>Lucida Sans Unicode</vt:lpstr>
      <vt:lpstr>StarSymbol</vt:lpstr>
      <vt:lpstr>Symbol</vt:lpstr>
      <vt:lpstr>Verdana</vt:lpstr>
      <vt:lpstr>Wingdings</vt:lpstr>
      <vt:lpstr>JST corporate</vt:lpstr>
      <vt:lpstr>Visio</vt:lpstr>
      <vt:lpstr>Equation</vt:lpstr>
      <vt:lpstr>SHELL FORM TRANSFORMERS Moscow - November 2018</vt:lpstr>
      <vt:lpstr>Introduction to Shell Form</vt:lpstr>
      <vt:lpstr>Shell vs Core, what are the differences?</vt:lpstr>
      <vt:lpstr>three phase: Shell vs Core</vt:lpstr>
      <vt:lpstr>Shell vs Core transition in single phase</vt:lpstr>
      <vt:lpstr>Shell form: Core construction</vt:lpstr>
      <vt:lpstr>Shell form: Phase construction (1)</vt:lpstr>
      <vt:lpstr>Shell form: Phase construction (2)</vt:lpstr>
      <vt:lpstr>Shell Form: Tank construction</vt:lpstr>
      <vt:lpstr>Shell Form: Assembly (1)</vt:lpstr>
      <vt:lpstr>Shell Form: Assembly (2)</vt:lpstr>
      <vt:lpstr>Shell Form: General configuration </vt:lpstr>
      <vt:lpstr>as built Shell Form</vt:lpstr>
      <vt:lpstr>Impedances vs Winding arrangements</vt:lpstr>
      <vt:lpstr>Shell Form: Short Circuit Withstand</vt:lpstr>
      <vt:lpstr>Dielectric withstand example: Full wave applied on HV line</vt:lpstr>
      <vt:lpstr>Shell Form: Thermal behavior</vt:lpstr>
      <vt:lpstr>Shell Form: Transportation</vt:lpstr>
      <vt:lpstr>Shell Form advantages</vt:lpstr>
      <vt:lpstr>Présentation PowerPoint</vt:lpstr>
      <vt:lpstr>JST transformateurs: Export Nuclear experiences</vt:lpstr>
      <vt:lpstr>Présentation PowerPoint</vt:lpstr>
      <vt:lpstr>Présentation PowerPoint</vt:lpstr>
      <vt:lpstr>Construction of an hydraulic model</vt:lpstr>
      <vt:lpstr>Oil speed measurement by Particle Image Velocimetry (PIV)</vt:lpstr>
      <vt:lpstr>Thermal-hydraulic simulation of a shell type coil</vt:lpstr>
      <vt:lpstr>Mastering Load Losses due to leakage flux</vt:lpstr>
      <vt:lpstr>VVER 1000 Main Transformer typical characteristics 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Emilie</dc:creator>
  <cp:lastModifiedBy>Ducrocq Frederic</cp:lastModifiedBy>
  <cp:revision>183</cp:revision>
  <cp:lastPrinted>2017-07-20T13:31:44Z</cp:lastPrinted>
  <dcterms:created xsi:type="dcterms:W3CDTF">2012-03-14T08:35:06Z</dcterms:created>
  <dcterms:modified xsi:type="dcterms:W3CDTF">2018-12-03T05:06:20Z</dcterms:modified>
</cp:coreProperties>
</file>